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
  </p:notesMasterIdLst>
  <p:sldIdLst>
    <p:sldId id="261" r:id="rId2"/>
    <p:sldId id="263" r:id="rId3"/>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68"/>
    <p:restoredTop sz="85840"/>
  </p:normalViewPr>
  <p:slideViewPr>
    <p:cSldViewPr snapToGrid="0">
      <p:cViewPr>
        <p:scale>
          <a:sx n="14" d="100"/>
          <a:sy n="14" d="100"/>
        </p:scale>
        <p:origin x="1816" y="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E5A4E6-FB1C-8F4A-82AD-029713B298D5}" type="datetimeFigureOut">
              <a:rPr lang="en-US" smtClean="0"/>
              <a:t>1/8/26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DC7D74-532C-F749-B3BF-215E66733441}" type="slidenum">
              <a:rPr lang="en-US" smtClean="0"/>
              <a:t>‹#›</a:t>
            </a:fld>
            <a:endParaRPr lang="en-US"/>
          </a:p>
        </p:txBody>
      </p:sp>
    </p:spTree>
    <p:extLst>
      <p:ext uri="{BB962C8B-B14F-4D97-AF65-F5344CB8AC3E}">
        <p14:creationId xmlns:p14="http://schemas.microsoft.com/office/powerpoint/2010/main" val="536162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B51BED-898D-D2BD-AC47-EFF2853854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CED7DA-8E3B-58CE-D7F9-3DD15F3374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CDBA80-69EB-CF8E-6B01-9E5179CE0A80}"/>
              </a:ext>
            </a:extLst>
          </p:cNvPr>
          <p:cNvSpPr>
            <a:spLocks noGrp="1"/>
          </p:cNvSpPr>
          <p:nvPr>
            <p:ph type="body" idx="1"/>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D89209D0-2AF8-4576-2C5A-351C6F2382CF}"/>
              </a:ext>
            </a:extLst>
          </p:cNvPr>
          <p:cNvSpPr>
            <a:spLocks noGrp="1"/>
          </p:cNvSpPr>
          <p:nvPr>
            <p:ph type="sldNum" sz="quarter" idx="10"/>
          </p:nvPr>
        </p:nvSpPr>
        <p:spPr/>
        <p:txBody>
          <a:bodyPr/>
          <a:lstStyle/>
          <a:p>
            <a:fld id="{EC5E2536-F949-A046-9408-77F5280C62D9}" type="slidenum">
              <a:rPr lang="en-US" smtClean="0"/>
              <a:pPr/>
              <a:t>1</a:t>
            </a:fld>
            <a:endParaRPr lang="en-US"/>
          </a:p>
        </p:txBody>
      </p:sp>
    </p:spTree>
    <p:extLst>
      <p:ext uri="{BB962C8B-B14F-4D97-AF65-F5344CB8AC3E}">
        <p14:creationId xmlns:p14="http://schemas.microsoft.com/office/powerpoint/2010/main" val="1243541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Notes</a:t>
            </a:r>
          </a:p>
          <a:p>
            <a:pPr marL="171450" indent="-171450">
              <a:buFontTx/>
              <a:buChar char="-"/>
            </a:pPr>
            <a:r>
              <a:rPr lang="en-US" dirty="0"/>
              <a:t>Focus was Casp1 so to simplify/save space did not include NLRP1 flow plots for the poster. </a:t>
            </a:r>
          </a:p>
          <a:p>
            <a:pPr marL="171450" indent="-171450">
              <a:buFontTx/>
              <a:buChar char="-"/>
            </a:pPr>
            <a:r>
              <a:rPr lang="en-US" dirty="0"/>
              <a:t>For summary, maybe </a:t>
            </a:r>
            <a:r>
              <a:rPr lang="en-US" dirty="0" err="1"/>
              <a:t>mentin</a:t>
            </a:r>
            <a:r>
              <a:rPr lang="en-US" dirty="0"/>
              <a:t> the role of </a:t>
            </a:r>
            <a:r>
              <a:rPr lang="en-US" dirty="0" err="1"/>
              <a:t>iNOS</a:t>
            </a:r>
            <a:r>
              <a:rPr lang="en-US" dirty="0"/>
              <a:t>+ myeloid in distinction of other myeloid cells? </a:t>
            </a:r>
          </a:p>
          <a:p>
            <a:pPr marL="171450" indent="-171450">
              <a:buFontTx/>
              <a:buChar char="-"/>
            </a:pPr>
            <a:r>
              <a:rPr lang="en-US" dirty="0"/>
              <a:t>- Bring up the Ryan Makin dissertation that found casp1 was not essential to inflammation in their model of ocular angiogenesis? </a:t>
            </a:r>
          </a:p>
          <a:p>
            <a:endParaRPr lang="en-US" dirty="0"/>
          </a:p>
        </p:txBody>
      </p:sp>
      <p:sp>
        <p:nvSpPr>
          <p:cNvPr id="4" name="Slide Number Placeholder 3"/>
          <p:cNvSpPr>
            <a:spLocks noGrp="1"/>
          </p:cNvSpPr>
          <p:nvPr>
            <p:ph type="sldNum" sz="quarter" idx="10"/>
          </p:nvPr>
        </p:nvSpPr>
        <p:spPr/>
        <p:txBody>
          <a:bodyPr/>
          <a:lstStyle/>
          <a:p>
            <a:fld id="{EC5E2536-F949-A046-9408-77F5280C62D9}" type="slidenum">
              <a:rPr lang="en-US" smtClean="0"/>
              <a:pPr/>
              <a:t>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43FFC0C-202D-A146-9387-3F01993E9358}" type="datetimeFigureOut">
              <a:rPr lang="en-US" smtClean="0"/>
              <a:t>1/8/26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284116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3FFC0C-202D-A146-9387-3F01993E9358}" type="datetimeFigureOut">
              <a:rPr lang="en-US" smtClean="0"/>
              <a:t>1/8/26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1608938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3FFC0C-202D-A146-9387-3F01993E9358}" type="datetimeFigureOut">
              <a:rPr lang="en-US" smtClean="0"/>
              <a:t>1/8/26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4291507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3FFC0C-202D-A146-9387-3F01993E9358}" type="datetimeFigureOut">
              <a:rPr lang="en-US" smtClean="0"/>
              <a:t>1/8/26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8250071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tint val="82000"/>
                  </a:schemeClr>
                </a:solidFill>
              </a:defRPr>
            </a:lvl1pPr>
            <a:lvl2pPr marL="2194560" indent="0">
              <a:buNone/>
              <a:defRPr sz="9600">
                <a:solidFill>
                  <a:schemeClr val="tx1">
                    <a:tint val="82000"/>
                  </a:schemeClr>
                </a:solidFill>
              </a:defRPr>
            </a:lvl2pPr>
            <a:lvl3pPr marL="4389120" indent="0">
              <a:buNone/>
              <a:defRPr sz="8640">
                <a:solidFill>
                  <a:schemeClr val="tx1">
                    <a:tint val="82000"/>
                  </a:schemeClr>
                </a:solidFill>
              </a:defRPr>
            </a:lvl3pPr>
            <a:lvl4pPr marL="6583680" indent="0">
              <a:buNone/>
              <a:defRPr sz="7680">
                <a:solidFill>
                  <a:schemeClr val="tx1">
                    <a:tint val="82000"/>
                  </a:schemeClr>
                </a:solidFill>
              </a:defRPr>
            </a:lvl4pPr>
            <a:lvl5pPr marL="8778240" indent="0">
              <a:buNone/>
              <a:defRPr sz="7680">
                <a:solidFill>
                  <a:schemeClr val="tx1">
                    <a:tint val="82000"/>
                  </a:schemeClr>
                </a:solidFill>
              </a:defRPr>
            </a:lvl5pPr>
            <a:lvl6pPr marL="10972800" indent="0">
              <a:buNone/>
              <a:defRPr sz="7680">
                <a:solidFill>
                  <a:schemeClr val="tx1">
                    <a:tint val="82000"/>
                  </a:schemeClr>
                </a:solidFill>
              </a:defRPr>
            </a:lvl6pPr>
            <a:lvl7pPr marL="13167360" indent="0">
              <a:buNone/>
              <a:defRPr sz="7680">
                <a:solidFill>
                  <a:schemeClr val="tx1">
                    <a:tint val="82000"/>
                  </a:schemeClr>
                </a:solidFill>
              </a:defRPr>
            </a:lvl7pPr>
            <a:lvl8pPr marL="15361920" indent="0">
              <a:buNone/>
              <a:defRPr sz="7680">
                <a:solidFill>
                  <a:schemeClr val="tx1">
                    <a:tint val="82000"/>
                  </a:schemeClr>
                </a:solidFill>
              </a:defRPr>
            </a:lvl8pPr>
            <a:lvl9pPr marL="17556480" indent="0">
              <a:buNone/>
              <a:defRPr sz="7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3FFC0C-202D-A146-9387-3F01993E9358}" type="datetimeFigureOut">
              <a:rPr lang="en-US" smtClean="0"/>
              <a:t>1/8/26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333735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43FFC0C-202D-A146-9387-3F01993E9358}" type="datetimeFigureOut">
              <a:rPr lang="en-US" smtClean="0"/>
              <a:t>1/8/26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2263853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43FFC0C-202D-A146-9387-3F01993E9358}" type="datetimeFigureOut">
              <a:rPr lang="en-US" smtClean="0"/>
              <a:t>1/8/26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1042152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43FFC0C-202D-A146-9387-3F01993E9358}" type="datetimeFigureOut">
              <a:rPr lang="en-US" smtClean="0"/>
              <a:t>1/8/26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1150852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3FFC0C-202D-A146-9387-3F01993E9358}" type="datetimeFigureOut">
              <a:rPr lang="en-US" smtClean="0"/>
              <a:t>1/8/26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2374447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E43FFC0C-202D-A146-9387-3F01993E9358}" type="datetimeFigureOut">
              <a:rPr lang="en-US" smtClean="0"/>
              <a:t>1/8/26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2033579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E43FFC0C-202D-A146-9387-3F01993E9358}" type="datetimeFigureOut">
              <a:rPr lang="en-US" smtClean="0"/>
              <a:t>1/8/26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459817-38D5-964E-A493-D37CBAD46C39}" type="slidenum">
              <a:rPr lang="en-US" smtClean="0"/>
              <a:t>‹#›</a:t>
            </a:fld>
            <a:endParaRPr lang="en-US"/>
          </a:p>
        </p:txBody>
      </p:sp>
    </p:spTree>
    <p:extLst>
      <p:ext uri="{BB962C8B-B14F-4D97-AF65-F5344CB8AC3E}">
        <p14:creationId xmlns:p14="http://schemas.microsoft.com/office/powerpoint/2010/main" val="1420740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82000"/>
                  </a:schemeClr>
                </a:solidFill>
              </a:defRPr>
            </a:lvl1pPr>
          </a:lstStyle>
          <a:p>
            <a:fld id="{E43FFC0C-202D-A146-9387-3F01993E9358}" type="datetimeFigureOut">
              <a:rPr lang="en-US" smtClean="0"/>
              <a:t>1/8/26</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82000"/>
                  </a:schemeClr>
                </a:solidFill>
              </a:defRPr>
            </a:lvl1pPr>
          </a:lstStyle>
          <a:p>
            <a:fld id="{A2459817-38D5-964E-A493-D37CBAD46C39}" type="slidenum">
              <a:rPr lang="en-US" smtClean="0"/>
              <a:t>‹#›</a:t>
            </a:fld>
            <a:endParaRPr lang="en-US"/>
          </a:p>
        </p:txBody>
      </p:sp>
    </p:spTree>
    <p:extLst>
      <p:ext uri="{BB962C8B-B14F-4D97-AF65-F5344CB8AC3E}">
        <p14:creationId xmlns:p14="http://schemas.microsoft.com/office/powerpoint/2010/main" val="12218232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hyperlink" Target="https://doi.org/10.3389/fmed.2021.695904"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DBAACBB-F7DA-22EC-81FE-0BEC2FCDBAC8}"/>
            </a:ext>
          </a:extLst>
        </p:cNvPr>
        <p:cNvGrpSpPr/>
        <p:nvPr/>
      </p:nvGrpSpPr>
      <p:grpSpPr>
        <a:xfrm>
          <a:off x="0" y="0"/>
          <a:ext cx="0" cy="0"/>
          <a:chOff x="0" y="0"/>
          <a:chExt cx="0" cy="0"/>
        </a:xfrm>
      </p:grpSpPr>
      <p:sp>
        <p:nvSpPr>
          <p:cNvPr id="35" name="Rectangle 34">
            <a:extLst>
              <a:ext uri="{FF2B5EF4-FFF2-40B4-BE49-F238E27FC236}">
                <a16:creationId xmlns:a16="http://schemas.microsoft.com/office/drawing/2014/main" id="{F90F7F21-65FB-13CB-B7FC-1830038C4C57}"/>
              </a:ext>
            </a:extLst>
          </p:cNvPr>
          <p:cNvSpPr/>
          <p:nvPr/>
        </p:nvSpPr>
        <p:spPr>
          <a:xfrm>
            <a:off x="15087598" y="23822527"/>
            <a:ext cx="18564520" cy="7821582"/>
          </a:xfrm>
          <a:prstGeom prst="rect">
            <a:avLst/>
          </a:prstGeom>
          <a:solidFill>
            <a:srgbClr val="232D4A">
              <a:alpha val="2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D4D82B1-0C55-44D8-EDEC-D96B0755B5E8}"/>
              </a:ext>
            </a:extLst>
          </p:cNvPr>
          <p:cNvSpPr/>
          <p:nvPr/>
        </p:nvSpPr>
        <p:spPr>
          <a:xfrm>
            <a:off x="34058298" y="23822526"/>
            <a:ext cx="8708493" cy="4185762"/>
          </a:xfrm>
          <a:prstGeom prst="rect">
            <a:avLst/>
          </a:prstGeom>
          <a:solidFill>
            <a:srgbClr val="232D4A">
              <a:alpha val="2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038654F1-76B0-1F35-8C4D-04B358AD3486}"/>
              </a:ext>
            </a:extLst>
          </p:cNvPr>
          <p:cNvSpPr/>
          <p:nvPr/>
        </p:nvSpPr>
        <p:spPr>
          <a:xfrm>
            <a:off x="919495" y="8293389"/>
            <a:ext cx="13715999" cy="7698556"/>
          </a:xfrm>
          <a:prstGeom prst="rect">
            <a:avLst/>
          </a:prstGeom>
          <a:solidFill>
            <a:srgbClr val="232D4A">
              <a:alpha val="2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2F584B2E-F107-5195-3421-72652A154C18}"/>
              </a:ext>
            </a:extLst>
          </p:cNvPr>
          <p:cNvSpPr/>
          <p:nvPr/>
        </p:nvSpPr>
        <p:spPr>
          <a:xfrm>
            <a:off x="1044912" y="1066803"/>
            <a:ext cx="13715999" cy="6885657"/>
          </a:xfrm>
          <a:prstGeom prst="rect">
            <a:avLst/>
          </a:prstGeom>
          <a:solidFill>
            <a:srgbClr val="232D4A">
              <a:alpha val="2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41002430-3389-C841-2EA6-470CE7689C11}"/>
              </a:ext>
            </a:extLst>
          </p:cNvPr>
          <p:cNvSpPr/>
          <p:nvPr/>
        </p:nvSpPr>
        <p:spPr>
          <a:xfrm>
            <a:off x="15087598" y="1066803"/>
            <a:ext cx="18644014" cy="8090106"/>
          </a:xfrm>
          <a:prstGeom prst="rect">
            <a:avLst/>
          </a:prstGeom>
          <a:solidFill>
            <a:srgbClr val="232D4A">
              <a:alpha val="2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4CB1B2F3-3C4C-18B4-D682-AADDB0C131E2}"/>
              </a:ext>
            </a:extLst>
          </p:cNvPr>
          <p:cNvSpPr/>
          <p:nvPr/>
        </p:nvSpPr>
        <p:spPr>
          <a:xfrm>
            <a:off x="927493" y="16331934"/>
            <a:ext cx="13715999" cy="15308893"/>
          </a:xfrm>
          <a:prstGeom prst="rect">
            <a:avLst/>
          </a:prstGeom>
          <a:solidFill>
            <a:srgbClr val="232D4A">
              <a:alpha val="2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20E2246-D0D5-10C5-156D-343614745236}"/>
              </a:ext>
            </a:extLst>
          </p:cNvPr>
          <p:cNvSpPr/>
          <p:nvPr/>
        </p:nvSpPr>
        <p:spPr>
          <a:xfrm>
            <a:off x="1044912" y="16488861"/>
            <a:ext cx="13715999" cy="15604272"/>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365760" tIns="274320" rIns="365760" bIns="274320">
            <a:spAutoFit/>
          </a:bodyPr>
          <a:lstStyle/>
          <a:p>
            <a:pPr defTabSz="3291279">
              <a:defRPr/>
            </a:pPr>
            <a:r>
              <a:rPr lang="en-US" sz="5400" b="1" dirty="0">
                <a:latin typeface="Georgia Pro Semibold" panose="02040702050405020303" pitchFamily="18" charset="0"/>
                <a:cs typeface="Calibri"/>
              </a:rPr>
              <a:t>Background and Motivation</a:t>
            </a:r>
          </a:p>
          <a:p>
            <a:pPr defTabSz="3291279">
              <a:defRPr/>
            </a:pPr>
            <a:endParaRPr lang="en-US" sz="4800" dirty="0">
              <a:latin typeface="Garamond" panose="02020404030301010803" pitchFamily="18" charset="0"/>
              <a:cs typeface="Calibri"/>
            </a:endParaRPr>
          </a:p>
          <a:p>
            <a:pPr defTabSz="3291279">
              <a:defRPr/>
            </a:pPr>
            <a:r>
              <a:rPr lang="en-US" sz="4800" dirty="0">
                <a:latin typeface="Garamond" panose="02020404030301010803" pitchFamily="18" charset="0"/>
                <a:cs typeface="Calibri"/>
              </a:rPr>
              <a:t>Uveitis describes an </a:t>
            </a:r>
            <a:r>
              <a:rPr lang="en-US" sz="4800" b="1" dirty="0">
                <a:latin typeface="Garamond" panose="02020404030301010803" pitchFamily="18" charset="0"/>
                <a:cs typeface="Calibri"/>
              </a:rPr>
              <a:t>inflammatory response</a:t>
            </a:r>
            <a:r>
              <a:rPr lang="en-US" sz="4800" dirty="0">
                <a:latin typeface="Garamond" panose="02020404030301010803" pitchFamily="18" charset="0"/>
                <a:cs typeface="Calibri"/>
              </a:rPr>
              <a:t> in the middle layer of the </a:t>
            </a:r>
            <a:r>
              <a:rPr lang="en-US" sz="4800" b="1" dirty="0">
                <a:latin typeface="Garamond" panose="02020404030301010803" pitchFamily="18" charset="0"/>
                <a:cs typeface="Calibri"/>
              </a:rPr>
              <a:t>eye</a:t>
            </a:r>
            <a:r>
              <a:rPr lang="en-US" sz="4800" dirty="0">
                <a:latin typeface="Garamond" panose="02020404030301010803" pitchFamily="18" charset="0"/>
                <a:cs typeface="Calibri"/>
              </a:rPr>
              <a:t>. </a:t>
            </a:r>
            <a:r>
              <a:rPr lang="en-US" sz="4800" b="0" i="0" u="none" strike="noStrike" dirty="0">
                <a:solidFill>
                  <a:srgbClr val="000000"/>
                </a:solidFill>
                <a:effectLst/>
                <a:latin typeface="Garamond" panose="02020404030301010803" pitchFamily="18" charset="0"/>
              </a:rPr>
              <a:t>It is one of the most common symptoms of infection from the parasite </a:t>
            </a:r>
            <a:r>
              <a:rPr lang="en-US" sz="4800" b="1" i="0" u="none" strike="noStrike" dirty="0">
                <a:solidFill>
                  <a:srgbClr val="000000"/>
                </a:solidFill>
                <a:effectLst/>
                <a:latin typeface="Garamond" panose="02020404030301010803" pitchFamily="18" charset="0"/>
              </a:rPr>
              <a:t>Toxoplasma gondii </a:t>
            </a:r>
            <a:r>
              <a:rPr lang="en-US" sz="4800" b="0" i="0" u="none" strike="noStrike" dirty="0">
                <a:solidFill>
                  <a:srgbClr val="000000"/>
                </a:solidFill>
                <a:effectLst/>
                <a:latin typeface="Garamond" panose="02020404030301010803" pitchFamily="18" charset="0"/>
              </a:rPr>
              <a:t>(T. gondii). During T. gondii infection, the protein </a:t>
            </a:r>
            <a:r>
              <a:rPr lang="en-US" sz="4800" b="1" i="0" u="none" strike="noStrike" dirty="0">
                <a:solidFill>
                  <a:srgbClr val="000000"/>
                </a:solidFill>
                <a:effectLst/>
                <a:latin typeface="Garamond" panose="02020404030301010803" pitchFamily="18" charset="0"/>
              </a:rPr>
              <a:t>NLRP1</a:t>
            </a:r>
            <a:r>
              <a:rPr lang="en-US" sz="4800" b="0" i="0" u="none" strike="noStrike" dirty="0">
                <a:solidFill>
                  <a:srgbClr val="000000"/>
                </a:solidFill>
                <a:effectLst/>
                <a:latin typeface="Garamond" panose="02020404030301010803" pitchFamily="18" charset="0"/>
              </a:rPr>
              <a:t> is a recognizes signs of cellular disease and prompts the activation of </a:t>
            </a:r>
            <a:r>
              <a:rPr lang="en-US" sz="4800" b="1" i="0" u="none" strike="noStrike" dirty="0">
                <a:solidFill>
                  <a:srgbClr val="000000"/>
                </a:solidFill>
                <a:effectLst/>
                <a:latin typeface="Garamond" panose="02020404030301010803" pitchFamily="18" charset="0"/>
              </a:rPr>
              <a:t>caspase-1</a:t>
            </a:r>
            <a:r>
              <a:rPr lang="en-US" sz="4800" b="0" i="0" u="none" strike="noStrike" dirty="0">
                <a:solidFill>
                  <a:srgbClr val="000000"/>
                </a:solidFill>
                <a:effectLst/>
                <a:latin typeface="Garamond" panose="02020404030301010803" pitchFamily="18" charset="0"/>
              </a:rPr>
              <a:t>, which </a:t>
            </a:r>
            <a:r>
              <a:rPr lang="en-US" sz="4800" b="0" i="0" u="none" strike="noStrike" dirty="0" err="1">
                <a:solidFill>
                  <a:srgbClr val="000000"/>
                </a:solidFill>
                <a:effectLst/>
                <a:latin typeface="Garamond" panose="02020404030301010803" pitchFamily="18" charset="0"/>
              </a:rPr>
              <a:t>initates</a:t>
            </a:r>
            <a:r>
              <a:rPr lang="en-US" sz="4800" b="0" i="0" u="none" strike="noStrike" dirty="0">
                <a:solidFill>
                  <a:srgbClr val="000000"/>
                </a:solidFill>
                <a:effectLst/>
                <a:latin typeface="Garamond" panose="02020404030301010803" pitchFamily="18" charset="0"/>
              </a:rPr>
              <a:t> a pro-inflammatory signaling pathway. It remains unclear what is </a:t>
            </a:r>
            <a:r>
              <a:rPr lang="en-US" sz="4800" i="0" u="none" strike="noStrike" dirty="0">
                <a:solidFill>
                  <a:srgbClr val="000000"/>
                </a:solidFill>
                <a:effectLst/>
                <a:latin typeface="Garamond" panose="02020404030301010803" pitchFamily="18" charset="0"/>
              </a:rPr>
              <a:t>the</a:t>
            </a:r>
            <a:r>
              <a:rPr lang="en-US" sz="4800" b="1" i="0" u="none" strike="noStrike" dirty="0">
                <a:solidFill>
                  <a:srgbClr val="000000"/>
                </a:solidFill>
                <a:effectLst/>
                <a:latin typeface="Garamond" panose="02020404030301010803" pitchFamily="18" charset="0"/>
              </a:rPr>
              <a:t> molecular basis of eye inflammation</a:t>
            </a:r>
            <a:r>
              <a:rPr lang="en-US" sz="4800" b="0" i="0" u="none" strike="noStrike" dirty="0">
                <a:solidFill>
                  <a:srgbClr val="000000"/>
                </a:solidFill>
                <a:effectLst/>
                <a:latin typeface="Garamond" panose="02020404030301010803" pitchFamily="18" charset="0"/>
              </a:rPr>
              <a:t>. </a:t>
            </a:r>
            <a:endParaRPr lang="en-US" sz="4800" dirty="0">
              <a:latin typeface="Garamond" panose="02020404030301010803" pitchFamily="18" charset="0"/>
              <a:cs typeface="Calibri"/>
            </a:endParaRPr>
          </a:p>
          <a:p>
            <a:pPr defTabSz="3291279">
              <a:defRPr/>
            </a:pPr>
            <a:endParaRPr lang="en-US" sz="4800" dirty="0">
              <a:latin typeface="Garamond" panose="02020404030301010803" pitchFamily="18" charset="0"/>
              <a:cs typeface="Calibri"/>
            </a:endParaRPr>
          </a:p>
          <a:p>
            <a:endParaRPr lang="en-US" sz="5400" dirty="0"/>
          </a:p>
          <a:p>
            <a:endParaRPr lang="en-US" sz="5400" b="1" dirty="0"/>
          </a:p>
          <a:p>
            <a:endParaRPr lang="en-US" sz="4800" dirty="0">
              <a:latin typeface="Garamond" panose="02020404030301010803" pitchFamily="18" charset="0"/>
            </a:endParaRPr>
          </a:p>
          <a:p>
            <a:endParaRPr lang="en-US" sz="4800" dirty="0">
              <a:latin typeface="Garamond" panose="02020404030301010803" pitchFamily="18" charset="0"/>
            </a:endParaRPr>
          </a:p>
          <a:p>
            <a:endParaRPr lang="en-US" sz="4800" dirty="0">
              <a:latin typeface="Garamond" panose="02020404030301010803" pitchFamily="18" charset="0"/>
            </a:endParaRPr>
          </a:p>
          <a:p>
            <a:r>
              <a:rPr lang="en-US" sz="4800" dirty="0">
                <a:latin typeface="Garamond" panose="02020404030301010803" pitchFamily="18" charset="0"/>
              </a:rPr>
              <a:t>This project asks: </a:t>
            </a:r>
            <a:r>
              <a:rPr lang="en-US" sz="4800" b="1" dirty="0">
                <a:latin typeface="Garamond" panose="02020404030301010803" pitchFamily="18" charset="0"/>
              </a:rPr>
              <a:t>is NLRP1 and casp1 expression required to control the inflammatory response to T. gondii eye infection?</a:t>
            </a:r>
          </a:p>
        </p:txBody>
      </p:sp>
      <p:sp>
        <p:nvSpPr>
          <p:cNvPr id="264" name="TextBox 263">
            <a:extLst>
              <a:ext uri="{FF2B5EF4-FFF2-40B4-BE49-F238E27FC236}">
                <a16:creationId xmlns:a16="http://schemas.microsoft.com/office/drawing/2014/main" id="{FD709F95-BF84-0709-2932-B3620AC6E3F6}"/>
              </a:ext>
            </a:extLst>
          </p:cNvPr>
          <p:cNvSpPr txBox="1"/>
          <p:nvPr/>
        </p:nvSpPr>
        <p:spPr>
          <a:xfrm>
            <a:off x="1333679" y="1242932"/>
            <a:ext cx="13427239" cy="4893647"/>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9600" b="1" dirty="0">
                <a:latin typeface="Georgia Pro Semibold" panose="020B0604020202020204" pitchFamily="18" charset="0"/>
              </a:rPr>
              <a:t>Role of NLRP1 inflammasome in ocular toxoplasmosis</a:t>
            </a:r>
            <a:endParaRPr lang="en-US" sz="1200" dirty="0">
              <a:solidFill>
                <a:schemeClr val="bg1"/>
              </a:solidFill>
              <a:latin typeface="Arial"/>
              <a:cs typeface="Arial"/>
            </a:endParaRPr>
          </a:p>
          <a:p>
            <a:pPr algn="ctr"/>
            <a:endParaRPr lang="en-US" sz="1200" dirty="0">
              <a:solidFill>
                <a:schemeClr val="bg1"/>
              </a:solidFill>
              <a:latin typeface="Arial"/>
              <a:cs typeface="Arial"/>
            </a:endParaRPr>
          </a:p>
        </p:txBody>
      </p:sp>
      <p:sp>
        <p:nvSpPr>
          <p:cNvPr id="267" name="Rectangle 266">
            <a:extLst>
              <a:ext uri="{FF2B5EF4-FFF2-40B4-BE49-F238E27FC236}">
                <a16:creationId xmlns:a16="http://schemas.microsoft.com/office/drawing/2014/main" id="{16732252-6A8D-221A-4EF3-E5BAFE65A687}"/>
              </a:ext>
            </a:extLst>
          </p:cNvPr>
          <p:cNvSpPr/>
          <p:nvPr/>
        </p:nvSpPr>
        <p:spPr>
          <a:xfrm>
            <a:off x="15296867" y="1242932"/>
            <a:ext cx="18644015" cy="6186309"/>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a:spAutoFit/>
          </a:bodyPr>
          <a:lstStyle/>
          <a:p>
            <a:r>
              <a:rPr lang="en-US" sz="5400" b="1" dirty="0">
                <a:solidFill>
                  <a:schemeClr val="tx1"/>
                </a:solidFill>
                <a:latin typeface="Georgia Pro Semibold" panose="02040702050405020303" pitchFamily="18" charset="0"/>
              </a:rPr>
              <a:t>Data Collection (or Methods) </a:t>
            </a:r>
          </a:p>
          <a:p>
            <a:pPr marL="685800" indent="-685800">
              <a:buFont typeface="Arial" panose="020B0604020202020204" pitchFamily="34" charset="0"/>
              <a:buChar char="•"/>
            </a:pPr>
            <a:r>
              <a:rPr lang="en-US" sz="4800" dirty="0">
                <a:latin typeface="Garamond" panose="02020404030301010803" pitchFamily="18" charset="0"/>
              </a:rPr>
              <a:t>Quantify degree of infection with qPCR</a:t>
            </a:r>
          </a:p>
          <a:p>
            <a:pPr marL="685800" indent="-685800">
              <a:buFont typeface="Arial" panose="020B0604020202020204" pitchFamily="34" charset="0"/>
              <a:buChar char="•"/>
            </a:pPr>
            <a:r>
              <a:rPr lang="en-US" sz="4800" dirty="0">
                <a:latin typeface="Garamond" panose="02020404030301010803" pitchFamily="18" charset="0"/>
              </a:rPr>
              <a:t>Measure populations of T cell and myeloid cells using flowcytometry </a:t>
            </a:r>
          </a:p>
          <a:p>
            <a:pPr marL="685800" indent="-685800">
              <a:buFont typeface="Arial" panose="020B0604020202020204" pitchFamily="34" charset="0"/>
              <a:buChar char="•"/>
            </a:pPr>
            <a:r>
              <a:rPr lang="en-US" sz="4800" dirty="0">
                <a:latin typeface="Garamond" panose="02020404030301010803" pitchFamily="18" charset="0"/>
              </a:rPr>
              <a:t>Visualize infection in the retina and quantify myeloid cell recruitment by staining for cell nuclei and IBA1+ cells.</a:t>
            </a:r>
          </a:p>
          <a:p>
            <a:pPr marL="685800" indent="-685800">
              <a:buFont typeface="Arial" panose="020B0604020202020204" pitchFamily="34" charset="0"/>
              <a:buChar char="•"/>
            </a:pPr>
            <a:endParaRPr lang="en-US" sz="4800" dirty="0">
              <a:latin typeface="Garamond" panose="02020404030301010803" pitchFamily="18" charset="0"/>
            </a:endParaRPr>
          </a:p>
          <a:p>
            <a:r>
              <a:rPr lang="en-US" sz="4800" dirty="0">
                <a:latin typeface="Garamond" panose="02020404030301010803" pitchFamily="18" charset="0"/>
              </a:rPr>
              <a:t>[idk maybe a visual here you never know u know]</a:t>
            </a:r>
          </a:p>
          <a:p>
            <a:endParaRPr lang="en-US" sz="5400" dirty="0">
              <a:solidFill>
                <a:schemeClr val="tx1"/>
              </a:solidFill>
            </a:endParaRPr>
          </a:p>
        </p:txBody>
      </p:sp>
      <p:sp>
        <p:nvSpPr>
          <p:cNvPr id="275" name="Rectangle 274">
            <a:extLst>
              <a:ext uri="{FF2B5EF4-FFF2-40B4-BE49-F238E27FC236}">
                <a16:creationId xmlns:a16="http://schemas.microsoft.com/office/drawing/2014/main" id="{D8D6E2B4-CC37-58E0-6033-2B1276CC6463}"/>
              </a:ext>
            </a:extLst>
          </p:cNvPr>
          <p:cNvSpPr/>
          <p:nvPr/>
        </p:nvSpPr>
        <p:spPr>
          <a:xfrm>
            <a:off x="15296864" y="24103584"/>
            <a:ext cx="18644015" cy="7017306"/>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457200" tIns="182880" rIns="365760" bIns="182880">
            <a:spAutoFit/>
          </a:bodyPr>
          <a:lstStyle/>
          <a:p>
            <a:r>
              <a:rPr lang="en-US" sz="5400" b="1" dirty="0">
                <a:solidFill>
                  <a:srgbClr val="000000"/>
                </a:solidFill>
                <a:latin typeface="Georgia Pro Semibold" panose="02040702050405020303" pitchFamily="18" charset="0"/>
                <a:cs typeface="Calibri"/>
              </a:rPr>
              <a:t>Conclusions &amp; Next Steps  </a:t>
            </a:r>
          </a:p>
          <a:p>
            <a:r>
              <a:rPr lang="en-US" sz="5400" dirty="0">
                <a:solidFill>
                  <a:srgbClr val="000000"/>
                </a:solidFill>
                <a:latin typeface="Garamond" panose="02020404030301010803" pitchFamily="18" charset="0"/>
                <a:cs typeface="Calibri"/>
              </a:rPr>
              <a:t>The following study sought to determine whether NLRP1 and casp1 expression is necessary for the eye’s inflammatory response to T. gondii. </a:t>
            </a:r>
            <a:r>
              <a:rPr lang="en-US" sz="5400" dirty="0" err="1">
                <a:solidFill>
                  <a:srgbClr val="000000"/>
                </a:solidFill>
                <a:latin typeface="Garamond" panose="02020404030301010803" pitchFamily="18" charset="0"/>
                <a:cs typeface="Calibri"/>
              </a:rPr>
              <a:t>Intial</a:t>
            </a:r>
            <a:r>
              <a:rPr lang="en-US" sz="5400" dirty="0">
                <a:solidFill>
                  <a:srgbClr val="000000"/>
                </a:solidFill>
                <a:latin typeface="Garamond" panose="02020404030301010803" pitchFamily="18" charset="0"/>
                <a:cs typeface="Calibri"/>
              </a:rPr>
              <a:t> experiments identified an infected myeloid response that consists of primarily infiltrating newly-populated myeloid cells. These cells appear to localize in the retinal ganglion cell bodies and inner nuclear layer of the retina. </a:t>
            </a:r>
            <a:endParaRPr lang="en-US" sz="5400" b="1" dirty="0">
              <a:solidFill>
                <a:srgbClr val="000000"/>
              </a:solidFill>
              <a:cs typeface="Calibri"/>
            </a:endParaRPr>
          </a:p>
          <a:p>
            <a:endParaRPr lang="en-US" sz="5400" dirty="0">
              <a:solidFill>
                <a:srgbClr val="000000"/>
              </a:solidFill>
              <a:cs typeface="Calibri"/>
            </a:endParaRPr>
          </a:p>
        </p:txBody>
      </p:sp>
      <p:pic>
        <p:nvPicPr>
          <p:cNvPr id="1026" name="Picture 2" descr="School Logo">
            <a:extLst>
              <a:ext uri="{FF2B5EF4-FFF2-40B4-BE49-F238E27FC236}">
                <a16:creationId xmlns:a16="http://schemas.microsoft.com/office/drawing/2014/main" id="{6C56F68F-7D2D-EA19-3C6E-BF9347EAED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1196"/>
          <a:stretch/>
        </p:blipFill>
        <p:spPr bwMode="auto">
          <a:xfrm>
            <a:off x="37759560" y="28798185"/>
            <a:ext cx="5086723" cy="3222006"/>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363917E8-B108-DC87-8BA0-F807E8C2F875}"/>
              </a:ext>
            </a:extLst>
          </p:cNvPr>
          <p:cNvSpPr/>
          <p:nvPr/>
        </p:nvSpPr>
        <p:spPr>
          <a:xfrm>
            <a:off x="835650" y="8198682"/>
            <a:ext cx="13715999" cy="8032968"/>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365760" tIns="182880" rIns="365760" bIns="182880">
            <a:spAutoFit/>
          </a:bodyPr>
          <a:lstStyle/>
          <a:p>
            <a:pPr algn="ctr"/>
            <a:endParaRPr lang="en-US" sz="1200" dirty="0"/>
          </a:p>
          <a:p>
            <a:r>
              <a:rPr lang="en-US" sz="5400" b="1" dirty="0">
                <a:latin typeface="Georgia Pro Semibold" panose="02040702050405020303" pitchFamily="18" charset="0"/>
              </a:rPr>
              <a:t>Summary</a:t>
            </a:r>
          </a:p>
          <a:p>
            <a:pPr marL="685800" indent="-685800">
              <a:buFont typeface="Arial" panose="020B0604020202020204" pitchFamily="34" charset="0"/>
              <a:buChar char="•"/>
            </a:pPr>
            <a:r>
              <a:rPr lang="en-US" sz="5400" dirty="0">
                <a:latin typeface="Garamond" panose="02020404030301010803" pitchFamily="18" charset="0"/>
              </a:rPr>
              <a:t>During chronic </a:t>
            </a:r>
            <a:r>
              <a:rPr lang="en-US" sz="5400" dirty="0" err="1">
                <a:latin typeface="Garamond" panose="02020404030301010803" pitchFamily="18" charset="0"/>
              </a:rPr>
              <a:t>T.gondii</a:t>
            </a:r>
            <a:r>
              <a:rPr lang="en-US" sz="5400" dirty="0">
                <a:latin typeface="Garamond" panose="02020404030301010803" pitchFamily="18" charset="0"/>
              </a:rPr>
              <a:t> infection, there is recruitment of lymphocytes and non-resident and resident myeloid cells in the eye</a:t>
            </a:r>
          </a:p>
          <a:p>
            <a:pPr marL="685800" indent="-685800">
              <a:buFont typeface="Arial" panose="020B0604020202020204" pitchFamily="34" charset="0"/>
              <a:buChar char="•"/>
            </a:pPr>
            <a:r>
              <a:rPr lang="en-US" sz="5400" dirty="0">
                <a:latin typeface="Garamond" panose="02020404030301010803" pitchFamily="18" charset="0"/>
              </a:rPr>
              <a:t>The myeloid cell response localizes in primarily retinal ganglion cells</a:t>
            </a:r>
          </a:p>
          <a:p>
            <a:pPr marL="685800" indent="-685800">
              <a:buFont typeface="Arial" panose="020B0604020202020204" pitchFamily="34" charset="0"/>
              <a:buChar char="•"/>
            </a:pPr>
            <a:r>
              <a:rPr lang="en-US" sz="5400" dirty="0">
                <a:latin typeface="Garamond" panose="02020404030301010803" pitchFamily="18" charset="0"/>
              </a:rPr>
              <a:t>While Casp1 plays a vital role in the myeloid response in the brain, it is not necessary the eye innate immune response to </a:t>
            </a:r>
            <a:r>
              <a:rPr lang="en-US" sz="5400" dirty="0" err="1">
                <a:latin typeface="Garamond" panose="02020404030301010803" pitchFamily="18" charset="0"/>
              </a:rPr>
              <a:t>T.gondii</a:t>
            </a:r>
            <a:r>
              <a:rPr lang="en-US" sz="5400" dirty="0">
                <a:latin typeface="Garamond" panose="02020404030301010803" pitchFamily="18" charset="0"/>
              </a:rPr>
              <a:t> </a:t>
            </a:r>
          </a:p>
        </p:txBody>
      </p:sp>
      <p:cxnSp>
        <p:nvCxnSpPr>
          <p:cNvPr id="5" name="Straight Connector 4">
            <a:extLst>
              <a:ext uri="{FF2B5EF4-FFF2-40B4-BE49-F238E27FC236}">
                <a16:creationId xmlns:a16="http://schemas.microsoft.com/office/drawing/2014/main" id="{9A158721-90A2-C144-5CFF-84EC60929EDD}"/>
              </a:ext>
            </a:extLst>
          </p:cNvPr>
          <p:cNvCxnSpPr>
            <a:cxnSpLocks/>
          </p:cNvCxnSpPr>
          <p:nvPr/>
        </p:nvCxnSpPr>
        <p:spPr>
          <a:xfrm>
            <a:off x="1044916" y="5785039"/>
            <a:ext cx="13715999" cy="0"/>
          </a:xfrm>
          <a:prstGeom prst="line">
            <a:avLst/>
          </a:prstGeom>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8A0D6398-45D4-DB49-BB6B-8DDDC90869DA}"/>
              </a:ext>
            </a:extLst>
          </p:cNvPr>
          <p:cNvSpPr txBox="1"/>
          <p:nvPr/>
        </p:nvSpPr>
        <p:spPr>
          <a:xfrm>
            <a:off x="4264649" y="25315961"/>
            <a:ext cx="6858000" cy="144655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4400" dirty="0">
                <a:highlight>
                  <a:srgbClr val="FFFF00"/>
                </a:highlight>
              </a:rPr>
              <a:t>Diagram of fig 1, and also maybe NLRP1 flow chart</a:t>
            </a:r>
          </a:p>
        </p:txBody>
      </p:sp>
      <p:sp>
        <p:nvSpPr>
          <p:cNvPr id="10" name="Rectangle 9">
            <a:extLst>
              <a:ext uri="{FF2B5EF4-FFF2-40B4-BE49-F238E27FC236}">
                <a16:creationId xmlns:a16="http://schemas.microsoft.com/office/drawing/2014/main" id="{8EB689E1-7742-A7CF-7E5F-AD63CE2D4F3E}"/>
              </a:ext>
            </a:extLst>
          </p:cNvPr>
          <p:cNvSpPr/>
          <p:nvPr/>
        </p:nvSpPr>
        <p:spPr>
          <a:xfrm>
            <a:off x="15296867" y="11530184"/>
            <a:ext cx="27260658" cy="12292342"/>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22DDB39-C032-912D-E648-B4BFBAA779BD}"/>
              </a:ext>
            </a:extLst>
          </p:cNvPr>
          <p:cNvSpPr/>
          <p:nvPr/>
        </p:nvSpPr>
        <p:spPr>
          <a:xfrm>
            <a:off x="34177794" y="28304930"/>
            <a:ext cx="3581767" cy="3335897"/>
          </a:xfrm>
          <a:prstGeom prst="ellipse">
            <a:avLst/>
          </a:prstGeom>
          <a:noFill/>
          <a:ln>
            <a:solidFill>
              <a:srgbClr val="232D4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DFCD8F8C-9B82-00DE-532C-9DAC5EFDD8D1}"/>
              </a:ext>
            </a:extLst>
          </p:cNvPr>
          <p:cNvSpPr txBox="1"/>
          <p:nvPr/>
        </p:nvSpPr>
        <p:spPr>
          <a:xfrm>
            <a:off x="34378962" y="29003382"/>
            <a:ext cx="3179430" cy="1938992"/>
          </a:xfrm>
          <a:prstGeom prst="rect">
            <a:avLst/>
          </a:prstGeom>
          <a:noFill/>
        </p:spPr>
        <p:txBody>
          <a:bodyPr wrap="square" rtlCol="0">
            <a:spAutoFit/>
          </a:bodyPr>
          <a:lstStyle/>
          <a:p>
            <a:pPr algn="ctr"/>
            <a:r>
              <a:rPr lang="en-US" sz="4000" dirty="0">
                <a:highlight>
                  <a:srgbClr val="FFFF00"/>
                </a:highlight>
              </a:rPr>
              <a:t>Place department logo here</a:t>
            </a:r>
          </a:p>
        </p:txBody>
      </p:sp>
      <p:sp>
        <p:nvSpPr>
          <p:cNvPr id="23" name="TextBox 22">
            <a:extLst>
              <a:ext uri="{FF2B5EF4-FFF2-40B4-BE49-F238E27FC236}">
                <a16:creationId xmlns:a16="http://schemas.microsoft.com/office/drawing/2014/main" id="{6B31F577-4931-C599-FA72-33A2BC40D90E}"/>
              </a:ext>
            </a:extLst>
          </p:cNvPr>
          <p:cNvSpPr txBox="1"/>
          <p:nvPr/>
        </p:nvSpPr>
        <p:spPr>
          <a:xfrm>
            <a:off x="34476833" y="3235785"/>
            <a:ext cx="8080688" cy="304698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800" dirty="0">
                <a:latin typeface="Franklin Gothic Book" panose="020B0503020102020204" pitchFamily="34" charset="0"/>
              </a:rPr>
              <a:t>Incorporate one or more visuals helping you showcase materials, sources, images or data for your research here!</a:t>
            </a:r>
            <a:endParaRPr lang="en-US" sz="4800" b="1" dirty="0">
              <a:solidFill>
                <a:srgbClr val="000000"/>
              </a:solidFill>
              <a:latin typeface="Franklin Gothic Book" panose="020B0503020102020204" pitchFamily="34" charset="0"/>
              <a:cs typeface="Calibri"/>
            </a:endParaRPr>
          </a:p>
        </p:txBody>
      </p:sp>
      <p:sp>
        <p:nvSpPr>
          <p:cNvPr id="3" name="Rectangle 2">
            <a:extLst>
              <a:ext uri="{FF2B5EF4-FFF2-40B4-BE49-F238E27FC236}">
                <a16:creationId xmlns:a16="http://schemas.microsoft.com/office/drawing/2014/main" id="{DF89DC7A-20D2-A408-C864-8CDCD35E5351}"/>
              </a:ext>
            </a:extLst>
          </p:cNvPr>
          <p:cNvSpPr/>
          <p:nvPr/>
        </p:nvSpPr>
        <p:spPr>
          <a:xfrm>
            <a:off x="33940879" y="23946356"/>
            <a:ext cx="8905404" cy="4185761"/>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365760" tIns="182880" rIns="365760" bIns="182880">
            <a:spAutoFit/>
          </a:bodyPr>
          <a:lstStyle/>
          <a:p>
            <a:pPr algn="ctr"/>
            <a:endParaRPr lang="en-US" sz="1200" dirty="0"/>
          </a:p>
          <a:p>
            <a:r>
              <a:rPr lang="en-US" sz="4400" b="1" dirty="0">
                <a:latin typeface="Georgia Pro Semibold" panose="02040702050405020303" pitchFamily="18" charset="0"/>
              </a:rPr>
              <a:t>Acknowledgements</a:t>
            </a:r>
          </a:p>
          <a:p>
            <a:r>
              <a:rPr lang="en-US" sz="4000" dirty="0">
                <a:latin typeface="Garamond" panose="02020404030301010803" pitchFamily="18" charset="0"/>
              </a:rPr>
              <a:t>Non-author collaborators, fiscal administrator(s), and funding sources can be named here. </a:t>
            </a:r>
          </a:p>
          <a:p>
            <a:endParaRPr lang="en-US" sz="3600" b="1" dirty="0"/>
          </a:p>
          <a:p>
            <a:endParaRPr lang="en-US" sz="3600" b="1" dirty="0"/>
          </a:p>
        </p:txBody>
      </p:sp>
      <p:sp>
        <p:nvSpPr>
          <p:cNvPr id="4" name="TextBox 3">
            <a:extLst>
              <a:ext uri="{FF2B5EF4-FFF2-40B4-BE49-F238E27FC236}">
                <a16:creationId xmlns:a16="http://schemas.microsoft.com/office/drawing/2014/main" id="{922FC2F5-9A28-0172-E28A-0F3CF99961F8}"/>
              </a:ext>
            </a:extLst>
          </p:cNvPr>
          <p:cNvSpPr txBox="1"/>
          <p:nvPr/>
        </p:nvSpPr>
        <p:spPr>
          <a:xfrm>
            <a:off x="1333679" y="5873244"/>
            <a:ext cx="13217970" cy="1938992"/>
          </a:xfrm>
          <a:prstGeom prst="rect">
            <a:avLst/>
          </a:prstGeom>
          <a:noFill/>
        </p:spPr>
        <p:txBody>
          <a:bodyPr wrap="square">
            <a:spAutoFit/>
          </a:bodyPr>
          <a:lstStyle/>
          <a:p>
            <a:endParaRPr lang="en-US" sz="1800" b="1" dirty="0">
              <a:latin typeface="Georgia Pro Semibold" panose="02040702050405020303" pitchFamily="18" charset="0"/>
              <a:cs typeface="Arial"/>
            </a:endParaRPr>
          </a:p>
          <a:p>
            <a:r>
              <a:rPr lang="en-US" sz="5400" b="1" dirty="0" err="1">
                <a:latin typeface="Georgia Pro Semibold" panose="02040702050405020303" pitchFamily="18" charset="0"/>
                <a:cs typeface="Arial"/>
              </a:rPr>
              <a:t>Seblework</a:t>
            </a:r>
            <a:r>
              <a:rPr lang="en-US" sz="5400" b="1" dirty="0">
                <a:latin typeface="Georgia Pro Semibold" panose="02040702050405020303" pitchFamily="18" charset="0"/>
                <a:cs typeface="Arial"/>
              </a:rPr>
              <a:t> Alemu &amp; Isaac Babcock</a:t>
            </a:r>
            <a:endParaRPr lang="en-US" sz="5400" b="1" baseline="30000" dirty="0">
              <a:latin typeface="Georgia Pro Semibold" panose="02040702050405020303" pitchFamily="18" charset="0"/>
              <a:cs typeface="Arial"/>
            </a:endParaRPr>
          </a:p>
          <a:p>
            <a:r>
              <a:rPr lang="en-US" sz="4800" b="1" dirty="0">
                <a:latin typeface="Garamond" panose="02020404030301010803" pitchFamily="18" charset="0"/>
                <a:cs typeface="Arial"/>
              </a:rPr>
              <a:t>Contact: </a:t>
            </a:r>
            <a:r>
              <a:rPr lang="en-US" sz="4800" dirty="0">
                <a:latin typeface="Garamond" panose="02020404030301010803" pitchFamily="18" charset="0"/>
                <a:cs typeface="Arial"/>
              </a:rPr>
              <a:t>cnd3ru@virginia.edu</a:t>
            </a:r>
          </a:p>
        </p:txBody>
      </p:sp>
      <p:pic>
        <p:nvPicPr>
          <p:cNvPr id="2" name="Picture 1">
            <a:extLst>
              <a:ext uri="{FF2B5EF4-FFF2-40B4-BE49-F238E27FC236}">
                <a16:creationId xmlns:a16="http://schemas.microsoft.com/office/drawing/2014/main" id="{59D5ED82-808E-74B0-6B69-F7651B0C5FFF}"/>
              </a:ext>
            </a:extLst>
          </p:cNvPr>
          <p:cNvPicPr>
            <a:picLocks noChangeAspect="1"/>
          </p:cNvPicPr>
          <p:nvPr/>
        </p:nvPicPr>
        <p:blipFill>
          <a:blip r:embed="rId4"/>
          <a:srcRect l="6939"/>
          <a:stretch/>
        </p:blipFill>
        <p:spPr>
          <a:xfrm>
            <a:off x="15506129" y="9333038"/>
            <a:ext cx="13714609" cy="10316010"/>
          </a:xfrm>
          <a:prstGeom prst="rect">
            <a:avLst/>
          </a:prstGeom>
        </p:spPr>
      </p:pic>
      <p:pic>
        <p:nvPicPr>
          <p:cNvPr id="6" name="Picture 5">
            <a:extLst>
              <a:ext uri="{FF2B5EF4-FFF2-40B4-BE49-F238E27FC236}">
                <a16:creationId xmlns:a16="http://schemas.microsoft.com/office/drawing/2014/main" id="{739576E3-ECCA-CF91-9E86-75D674298B00}"/>
              </a:ext>
            </a:extLst>
          </p:cNvPr>
          <p:cNvPicPr>
            <a:picLocks noChangeAspect="1"/>
          </p:cNvPicPr>
          <p:nvPr/>
        </p:nvPicPr>
        <p:blipFill>
          <a:blip r:embed="rId5"/>
          <a:stretch>
            <a:fillRect/>
          </a:stretch>
        </p:blipFill>
        <p:spPr>
          <a:xfrm>
            <a:off x="15388710" y="19147497"/>
            <a:ext cx="7347857" cy="5143500"/>
          </a:xfrm>
          <a:prstGeom prst="rect">
            <a:avLst/>
          </a:prstGeom>
        </p:spPr>
      </p:pic>
    </p:spTree>
    <p:extLst>
      <p:ext uri="{BB962C8B-B14F-4D97-AF65-F5344CB8AC3E}">
        <p14:creationId xmlns:p14="http://schemas.microsoft.com/office/powerpoint/2010/main" val="3383106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392D6897-5F8F-B407-AB40-C815CDB05573}"/>
              </a:ext>
            </a:extLst>
          </p:cNvPr>
          <p:cNvPicPr>
            <a:picLocks noChangeAspect="1"/>
          </p:cNvPicPr>
          <p:nvPr/>
        </p:nvPicPr>
        <p:blipFill>
          <a:blip r:embed="rId3"/>
          <a:srcRect l="6939" t="4711" r="8717" b="60598"/>
          <a:stretch/>
        </p:blipFill>
        <p:spPr>
          <a:xfrm>
            <a:off x="817339" y="23577571"/>
            <a:ext cx="12429935" cy="3578753"/>
          </a:xfrm>
          <a:prstGeom prst="rect">
            <a:avLst/>
          </a:prstGeom>
        </p:spPr>
      </p:pic>
      <p:sp>
        <p:nvSpPr>
          <p:cNvPr id="251" name="TextBox 250"/>
          <p:cNvSpPr txBox="1"/>
          <p:nvPr/>
        </p:nvSpPr>
        <p:spPr>
          <a:xfrm>
            <a:off x="1018829" y="14013048"/>
            <a:ext cx="11506590" cy="1384995"/>
          </a:xfrm>
          <a:prstGeom prst="rect">
            <a:avLst/>
          </a:prstGeom>
          <a:solidFill>
            <a:srgbClr val="232D4A"/>
          </a:solidFill>
          <a:effectLst>
            <a:outerShdw blurRad="50800" dist="381000" dir="2700000" algn="tl" rotWithShape="0">
              <a:srgbClr val="000000">
                <a:alpha val="43000"/>
              </a:srgbClr>
            </a:outerShdw>
          </a:effectLst>
          <a:scene3d>
            <a:camera prst="orthographicFront"/>
            <a:lightRig rig="threePt" dir="t"/>
          </a:scene3d>
          <a:sp3d>
            <a:bevelT/>
            <a:bevelB/>
          </a:sp3d>
        </p:spPr>
        <p:txBody>
          <a:bodyPr wrap="square" tIns="91440" bIns="365760" rtlCol="0">
            <a:spAutoFit/>
          </a:bodyPr>
          <a:lstStyle/>
          <a:p>
            <a:pPr algn="ct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Methods</a:t>
            </a:r>
            <a:endParaRPr lang="en-US" sz="1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9" name="TextBox 258"/>
          <p:cNvSpPr txBox="1"/>
          <p:nvPr/>
        </p:nvSpPr>
        <p:spPr>
          <a:xfrm>
            <a:off x="1018829" y="5557541"/>
            <a:ext cx="11506590" cy="1384995"/>
          </a:xfrm>
          <a:prstGeom prst="rect">
            <a:avLst/>
          </a:prstGeom>
          <a:solidFill>
            <a:srgbClr val="232D4A"/>
          </a:solidFill>
          <a:effectLst>
            <a:outerShdw blurRad="50800" dist="381000" dir="2700000" algn="tl" rotWithShape="0">
              <a:srgbClr val="000000">
                <a:alpha val="43000"/>
              </a:srgbClr>
            </a:outerShdw>
          </a:effectLst>
          <a:scene3d>
            <a:camera prst="orthographicFront"/>
            <a:lightRig rig="threePt" dir="t"/>
          </a:scene3d>
          <a:sp3d>
            <a:bevelT/>
            <a:bevelB/>
          </a:sp3d>
        </p:spPr>
        <p:txBody>
          <a:bodyPr wrap="square" tIns="91440" bIns="365760" rtlCol="0">
            <a:spAutoFit/>
          </a:bodyPr>
          <a:lstStyle/>
          <a:p>
            <a:pPr algn="ct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Background &amp; Motivation</a:t>
            </a:r>
            <a:endParaRPr lang="en-US" sz="1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0" name="TextBox 259"/>
          <p:cNvSpPr txBox="1"/>
          <p:nvPr/>
        </p:nvSpPr>
        <p:spPr>
          <a:xfrm>
            <a:off x="32172407" y="13710941"/>
            <a:ext cx="10442539" cy="1384995"/>
          </a:xfrm>
          <a:prstGeom prst="rect">
            <a:avLst/>
          </a:prstGeom>
          <a:solidFill>
            <a:srgbClr val="232D4A"/>
          </a:solidFill>
          <a:effectLst>
            <a:outerShdw blurRad="50800" dist="381000" dir="2700000" algn="tl" rotWithShape="0">
              <a:srgbClr val="000000">
                <a:alpha val="43000"/>
              </a:srgbClr>
            </a:outerShdw>
          </a:effectLst>
          <a:scene3d>
            <a:camera prst="orthographicFront"/>
            <a:lightRig rig="threePt" dir="t"/>
          </a:scene3d>
          <a:sp3d>
            <a:bevelT/>
            <a:bevelB/>
          </a:sp3d>
        </p:spPr>
        <p:txBody>
          <a:bodyPr wrap="square" lIns="91440" tIns="91440" bIns="365760" rtlCol="0">
            <a:spAutoFit/>
          </a:bodyPr>
          <a:lstStyle/>
          <a:p>
            <a:pPr algn="ct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Conclusions</a:t>
            </a:r>
            <a:endParaRPr lang="en-US" sz="1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1" name="TextBox 260"/>
          <p:cNvSpPr txBox="1"/>
          <p:nvPr/>
        </p:nvSpPr>
        <p:spPr>
          <a:xfrm>
            <a:off x="32172407" y="20899832"/>
            <a:ext cx="10360504" cy="1200329"/>
          </a:xfrm>
          <a:prstGeom prst="rect">
            <a:avLst/>
          </a:prstGeom>
          <a:solidFill>
            <a:srgbClr val="232D4A"/>
          </a:solidFill>
          <a:effectLst>
            <a:outerShdw blurRad="50800" dist="381000" dir="2700000" algn="tl" rotWithShape="0">
              <a:srgbClr val="000000">
                <a:alpha val="43000"/>
              </a:srgbClr>
            </a:outerShdw>
          </a:effectLst>
          <a:scene3d>
            <a:camera prst="orthographicFront"/>
            <a:lightRig rig="threePt" dir="t"/>
          </a:scene3d>
          <a:sp3d>
            <a:bevelT/>
            <a:bevelB/>
          </a:sp3d>
        </p:spPr>
        <p:txBody>
          <a:bodyPr wrap="square" rtlCol="0">
            <a:spAutoFit/>
          </a:bodyPr>
          <a:lstStyle/>
          <a:p>
            <a:pPr algn="ct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Acknowledgement</a:t>
            </a:r>
          </a:p>
          <a:p>
            <a:pPr algn="ctr"/>
            <a:r>
              <a:rPr lang="en-US" sz="1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&amp; A</a:t>
            </a:r>
          </a:p>
        </p:txBody>
      </p:sp>
      <p:sp>
        <p:nvSpPr>
          <p:cNvPr id="264" name="TextBox 263"/>
          <p:cNvSpPr txBox="1"/>
          <p:nvPr/>
        </p:nvSpPr>
        <p:spPr>
          <a:xfrm>
            <a:off x="8775097" y="342945"/>
            <a:ext cx="27735589" cy="4832092"/>
          </a:xfrm>
          <a:prstGeom prst="rect">
            <a:avLst/>
          </a:prstGeom>
          <a:ln>
            <a:solidFill>
              <a:srgbClr val="232D4A"/>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8800" b="1" dirty="0">
                <a:latin typeface="Helvetica Neue" panose="02000503000000020004" pitchFamily="2" charset="0"/>
                <a:ea typeface="Helvetica Neue" panose="02000503000000020004" pitchFamily="2" charset="0"/>
                <a:cs typeface="Helvetica Neue" panose="02000503000000020004" pitchFamily="2" charset="0"/>
              </a:rPr>
              <a:t>Role of NLRP1 inflammasome in ocular toxoplasmosis</a:t>
            </a:r>
          </a:p>
          <a:p>
            <a:pPr algn="ctr"/>
            <a:r>
              <a:rPr lang="en-US" sz="5400" dirty="0" err="1">
                <a:latin typeface="Helvetica Neue" panose="02000503000000020004" pitchFamily="2" charset="0"/>
                <a:ea typeface="Helvetica Neue" panose="02000503000000020004" pitchFamily="2" charset="0"/>
                <a:cs typeface="Helvetica Neue" panose="02000503000000020004" pitchFamily="2" charset="0"/>
              </a:rPr>
              <a:t>Seblework</a:t>
            </a:r>
            <a:r>
              <a:rPr lang="en-US" sz="5400" dirty="0">
                <a:latin typeface="Helvetica Neue" panose="02000503000000020004" pitchFamily="2" charset="0"/>
                <a:ea typeface="Helvetica Neue" panose="02000503000000020004" pitchFamily="2" charset="0"/>
                <a:cs typeface="Helvetica Neue" panose="02000503000000020004" pitchFamily="2" charset="0"/>
              </a:rPr>
              <a:t> Alemu, Isaac Babcock, </a:t>
            </a:r>
            <a:r>
              <a:rPr lang="en-US" sz="5400" dirty="0" err="1">
                <a:latin typeface="Helvetica Neue" panose="02000503000000020004" pitchFamily="2" charset="0"/>
                <a:ea typeface="Helvetica Neue" panose="02000503000000020004" pitchFamily="2" charset="0"/>
                <a:cs typeface="Helvetica Neue" panose="02000503000000020004" pitchFamily="2" charset="0"/>
              </a:rPr>
              <a:t>Tajie</a:t>
            </a:r>
            <a:r>
              <a:rPr lang="en-US" sz="5400" dirty="0">
                <a:latin typeface="Helvetica Neue" panose="02000503000000020004" pitchFamily="2" charset="0"/>
                <a:ea typeface="Helvetica Neue" panose="02000503000000020004" pitchFamily="2" charset="0"/>
                <a:cs typeface="Helvetica Neue" panose="02000503000000020004" pitchFamily="2" charset="0"/>
              </a:rPr>
              <a:t> Harris</a:t>
            </a:r>
            <a:endParaRPr lang="en-US" sz="5400" baseline="30000" dirty="0">
              <a:latin typeface="Helvetica Neue" panose="02000503000000020004" pitchFamily="2" charset="0"/>
              <a:ea typeface="Helvetica Neue" panose="02000503000000020004" pitchFamily="2" charset="0"/>
              <a:cs typeface="Helvetica Neue" panose="02000503000000020004" pitchFamily="2" charset="0"/>
            </a:endParaRPr>
          </a:p>
          <a:p>
            <a:pPr algn="ctr"/>
            <a:r>
              <a:rPr lang="en-US" sz="5400" dirty="0">
                <a:latin typeface="Helvetica Neue" panose="02000503000000020004" pitchFamily="2" charset="0"/>
                <a:ea typeface="Helvetica Neue" panose="02000503000000020004" pitchFamily="2" charset="0"/>
                <a:cs typeface="Helvetica Neue" panose="02000503000000020004" pitchFamily="2" charset="0"/>
              </a:rPr>
              <a:t>Center for Brain Immunology and Glia, University of Virginia School of Arts and Sciences</a:t>
            </a:r>
            <a:endParaRPr lang="en-US" sz="20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a:p>
            <a:pPr algn="ctr"/>
            <a:endParaRPr lang="en-US" sz="12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a:p>
            <a:pPr algn="ctr"/>
            <a:endParaRPr lang="en-US" sz="12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2" name="Rectangle 271"/>
          <p:cNvSpPr/>
          <p:nvPr/>
        </p:nvSpPr>
        <p:spPr>
          <a:xfrm>
            <a:off x="1268458" y="15981912"/>
            <a:ext cx="11527695" cy="4308872"/>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365760" tIns="182880" rIns="365760" bIns="182880">
            <a:spAutoFit/>
          </a:bodyPr>
          <a:lstStyle/>
          <a:p>
            <a:pPr algn="ctr"/>
            <a:endParaRPr lang="en-US" sz="3200" dirty="0">
              <a:latin typeface="Helvetica Neue" panose="02000503000000020004" pitchFamily="2" charset="0"/>
              <a:ea typeface="Helvetica Neue" panose="02000503000000020004" pitchFamily="2" charset="0"/>
              <a:cs typeface="Helvetica Neue" panose="02000503000000020004" pitchFamily="2" charset="0"/>
            </a:endParaRPr>
          </a:p>
          <a:p>
            <a:pPr marL="685800" indent="-685800">
              <a:buFont typeface="Arial" panose="020B0604020202020204" pitchFamily="34" charset="0"/>
              <a:buChar char="•"/>
            </a:pPr>
            <a:r>
              <a:rPr lang="en-US" sz="3200" dirty="0">
                <a:latin typeface="Helvetica Neue" panose="02000503000000020004" pitchFamily="2" charset="0"/>
                <a:ea typeface="Helvetica Neue" panose="02000503000000020004" pitchFamily="2" charset="0"/>
                <a:cs typeface="Helvetica Neue" panose="02000503000000020004" pitchFamily="2" charset="0"/>
              </a:rPr>
              <a:t>Extract whole eyes from adult, sex matched NLRP1 -/- and casp1 -/- mice, 6W infection</a:t>
            </a:r>
          </a:p>
          <a:p>
            <a:pPr marL="685800" indent="-685800">
              <a:buFont typeface="Arial" panose="020B0604020202020204" pitchFamily="34" charset="0"/>
              <a:buChar char="•"/>
            </a:pPr>
            <a:r>
              <a:rPr lang="en-US" sz="3200" dirty="0">
                <a:latin typeface="Helvetica Neue" panose="02000503000000020004" pitchFamily="2" charset="0"/>
                <a:ea typeface="Helvetica Neue" panose="02000503000000020004" pitchFamily="2" charset="0"/>
                <a:cs typeface="Helvetica Neue" panose="02000503000000020004" pitchFamily="2" charset="0"/>
              </a:rPr>
              <a:t>Quantify degree of infection with qPCR</a:t>
            </a:r>
          </a:p>
          <a:p>
            <a:pPr marL="685800" indent="-685800">
              <a:buFont typeface="Arial" panose="020B0604020202020204" pitchFamily="34" charset="0"/>
              <a:buChar char="•"/>
            </a:pPr>
            <a:r>
              <a:rPr lang="en-US" sz="3200" dirty="0">
                <a:latin typeface="Helvetica Neue" panose="02000503000000020004" pitchFamily="2" charset="0"/>
                <a:ea typeface="Helvetica Neue" panose="02000503000000020004" pitchFamily="2" charset="0"/>
                <a:cs typeface="Helvetica Neue" panose="02000503000000020004" pitchFamily="2" charset="0"/>
              </a:rPr>
              <a:t>Measure T cell  and myeloid cell populations using flowcytometry </a:t>
            </a:r>
          </a:p>
          <a:p>
            <a:pPr marL="685800" indent="-685800">
              <a:buFont typeface="Arial" panose="020B0604020202020204" pitchFamily="34" charset="0"/>
              <a:buChar char="•"/>
            </a:pPr>
            <a:r>
              <a:rPr lang="en-US" sz="3200" dirty="0">
                <a:latin typeface="Helvetica Neue" panose="02000503000000020004" pitchFamily="2" charset="0"/>
                <a:ea typeface="Helvetica Neue" panose="02000503000000020004" pitchFamily="2" charset="0"/>
                <a:cs typeface="Helvetica Neue" panose="02000503000000020004" pitchFamily="2" charset="0"/>
              </a:rPr>
              <a:t>Visualize and quantify myeloid cell recruitment by staining for cell nuclei and IBA1+ cells in the retina</a:t>
            </a:r>
          </a:p>
        </p:txBody>
      </p:sp>
      <p:sp>
        <p:nvSpPr>
          <p:cNvPr id="275" name="Rectangle 274"/>
          <p:cNvSpPr/>
          <p:nvPr/>
        </p:nvSpPr>
        <p:spPr>
          <a:xfrm>
            <a:off x="32172407" y="15583519"/>
            <a:ext cx="10766584" cy="5632311"/>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457200" tIns="182880" rIns="365760" bIns="182880">
            <a:spAutoFit/>
          </a:bodyPr>
          <a:lstStyle/>
          <a:p>
            <a:pPr marL="685800" indent="-685800">
              <a:buFont typeface="Arial" panose="020B0604020202020204" pitchFamily="34" charset="0"/>
              <a:buChar char="•"/>
            </a:pPr>
            <a:r>
              <a:rPr lang="en-US" sz="3200" dirty="0">
                <a:latin typeface="Helvetica Neue" panose="02000503000000020004" pitchFamily="2" charset="0"/>
                <a:ea typeface="Helvetica Neue" panose="02000503000000020004" pitchFamily="2" charset="0"/>
                <a:cs typeface="Helvetica Neue" panose="02000503000000020004" pitchFamily="2" charset="0"/>
              </a:rPr>
              <a:t>During chronic </a:t>
            </a:r>
            <a:r>
              <a:rPr lang="en-US" sz="3200" i="1" dirty="0" err="1">
                <a:latin typeface="Helvetica Neue" panose="02000503000000020004" pitchFamily="2" charset="0"/>
                <a:ea typeface="Helvetica Neue" panose="02000503000000020004" pitchFamily="2" charset="0"/>
                <a:cs typeface="Helvetica Neue" panose="02000503000000020004" pitchFamily="2" charset="0"/>
              </a:rPr>
              <a:t>T.gondii</a:t>
            </a:r>
            <a:r>
              <a:rPr lang="en-US" sz="3200" i="1" dirty="0">
                <a:latin typeface="Helvetica Neue" panose="02000503000000020004" pitchFamily="2" charset="0"/>
                <a:ea typeface="Helvetica Neue" panose="02000503000000020004" pitchFamily="2" charset="0"/>
                <a:cs typeface="Helvetica Neue" panose="02000503000000020004" pitchFamily="2" charset="0"/>
              </a:rPr>
              <a:t> </a:t>
            </a:r>
            <a:r>
              <a:rPr lang="en-US" sz="3200" dirty="0">
                <a:latin typeface="Helvetica Neue" panose="02000503000000020004" pitchFamily="2" charset="0"/>
                <a:ea typeface="Helvetica Neue" panose="02000503000000020004" pitchFamily="2" charset="0"/>
                <a:cs typeface="Helvetica Neue" panose="02000503000000020004" pitchFamily="2" charset="0"/>
              </a:rPr>
              <a:t>infection, there is recruitment of lymphocytes and significant increase in myeloid cell recruitment in the eye</a:t>
            </a:r>
          </a:p>
          <a:p>
            <a:pPr marL="685800" indent="-685800">
              <a:buFont typeface="Arial" panose="020B0604020202020204" pitchFamily="34" charset="0"/>
              <a:buChar char="•"/>
            </a:pPr>
            <a:r>
              <a:rPr lang="en-US" sz="3200" dirty="0">
                <a:latin typeface="Helvetica Neue" panose="02000503000000020004" pitchFamily="2" charset="0"/>
                <a:ea typeface="Helvetica Neue" panose="02000503000000020004" pitchFamily="2" charset="0"/>
                <a:cs typeface="Helvetica Neue" panose="02000503000000020004" pitchFamily="2" charset="0"/>
              </a:rPr>
              <a:t>The myeloid cell response in the retina localizes in primarily retinal ganglion cells and the inner nuclear layer</a:t>
            </a:r>
          </a:p>
          <a:p>
            <a:pPr marL="685800" indent="-685800">
              <a:buFont typeface="Arial" panose="020B0604020202020204" pitchFamily="34" charset="0"/>
              <a:buChar char="•"/>
            </a:pPr>
            <a:r>
              <a:rPr lang="en-US" sz="3200" dirty="0">
                <a:latin typeface="Helvetica Neue" panose="02000503000000020004" pitchFamily="2" charset="0"/>
                <a:ea typeface="Helvetica Neue" panose="02000503000000020004" pitchFamily="2" charset="0"/>
                <a:cs typeface="Helvetica Neue" panose="02000503000000020004" pitchFamily="2" charset="0"/>
              </a:rPr>
              <a:t>While Casp1 plays a vital role in the myeloid response in the brain</a:t>
            </a:r>
            <a:r>
              <a:rPr lang="en-US" sz="3200" baseline="30000" dirty="0">
                <a:latin typeface="Helvetica Neue" panose="02000503000000020004" pitchFamily="2" charset="0"/>
                <a:ea typeface="Helvetica Neue" panose="02000503000000020004" pitchFamily="2" charset="0"/>
                <a:cs typeface="Helvetica Neue" panose="02000503000000020004" pitchFamily="2" charset="0"/>
              </a:rPr>
              <a:t>3</a:t>
            </a:r>
            <a:r>
              <a:rPr lang="en-US" sz="3200" dirty="0">
                <a:latin typeface="Helvetica Neue" panose="02000503000000020004" pitchFamily="2" charset="0"/>
                <a:ea typeface="Helvetica Neue" panose="02000503000000020004" pitchFamily="2" charset="0"/>
                <a:cs typeface="Helvetica Neue" panose="02000503000000020004" pitchFamily="2" charset="0"/>
              </a:rPr>
              <a:t>, it is not necessary for the pro-inflammatory eye response to </a:t>
            </a:r>
            <a:r>
              <a:rPr lang="en-US" sz="3200" i="1" dirty="0" err="1">
                <a:latin typeface="Helvetica Neue" panose="02000503000000020004" pitchFamily="2" charset="0"/>
                <a:ea typeface="Helvetica Neue" panose="02000503000000020004" pitchFamily="2" charset="0"/>
                <a:cs typeface="Helvetica Neue" panose="02000503000000020004" pitchFamily="2" charset="0"/>
              </a:rPr>
              <a:t>T.gondii</a:t>
            </a:r>
            <a:r>
              <a:rPr lang="en-US" sz="3200" i="1" dirty="0">
                <a:latin typeface="Helvetica Neue" panose="02000503000000020004" pitchFamily="2" charset="0"/>
                <a:ea typeface="Helvetica Neue" panose="02000503000000020004" pitchFamily="2" charset="0"/>
                <a:cs typeface="Helvetica Neue" panose="02000503000000020004" pitchFamily="2" charset="0"/>
              </a:rPr>
              <a:t> </a:t>
            </a:r>
          </a:p>
          <a:p>
            <a:pPr marL="685800" indent="-685800">
              <a:buFont typeface="Arial" panose="020B0604020202020204" pitchFamily="34" charset="0"/>
              <a:buChar char="•"/>
            </a:pPr>
            <a:endParaRPr lang="en-US" sz="5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6" name="Rectangle 275"/>
          <p:cNvSpPr/>
          <p:nvPr/>
        </p:nvSpPr>
        <p:spPr>
          <a:xfrm>
            <a:off x="32172407" y="22906688"/>
            <a:ext cx="9392904" cy="3462486"/>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365760" tIns="228600" rIns="365760" bIns="274320">
            <a:spAutoFit/>
          </a:bodyPr>
          <a:lstStyle/>
          <a:p>
            <a:r>
              <a:rPr lang="en-US" sz="3200"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I want to thank Dr. </a:t>
            </a:r>
            <a:r>
              <a:rPr lang="en-US" sz="3200" dirty="0" err="1">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Tajie</a:t>
            </a:r>
            <a:r>
              <a:rPr lang="en-US" sz="3200"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Harris and PhD candidate Isaac Babcock for their supervision and support as well as the entirety of the Harris lab. This work was supported by the Double Hoo award provided by UVA. Figures were made with </a:t>
            </a:r>
            <a:r>
              <a:rPr lang="en-US" sz="3200" dirty="0" err="1">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BioRender</a:t>
            </a:r>
            <a:r>
              <a:rPr lang="en-US" sz="3200"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a:t>
            </a:r>
            <a:endParaRPr lang="en-US" sz="5400"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1026" name="Picture 2" descr="School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5283" y="353381"/>
            <a:ext cx="6993371" cy="3933772"/>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03413885-4517-430C-899A-4B2787798BEC}"/>
              </a:ext>
            </a:extLst>
          </p:cNvPr>
          <p:cNvSpPr/>
          <p:nvPr/>
        </p:nvSpPr>
        <p:spPr>
          <a:xfrm>
            <a:off x="951157" y="8047270"/>
            <a:ext cx="11506590" cy="5121844"/>
          </a:xfrm>
          <a:prstGeom prst="rect">
            <a:avLst/>
          </a:prstGeom>
          <a:noFill/>
          <a:ln>
            <a:solidFill>
              <a:srgbClr val="232D4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 name="Rectangle 15">
            <a:extLst>
              <a:ext uri="{FF2B5EF4-FFF2-40B4-BE49-F238E27FC236}">
                <a16:creationId xmlns:a16="http://schemas.microsoft.com/office/drawing/2014/main" id="{B9F7A33D-11AE-4ED0-97B4-D5675FF6DE20}"/>
              </a:ext>
            </a:extLst>
          </p:cNvPr>
          <p:cNvSpPr/>
          <p:nvPr/>
        </p:nvSpPr>
        <p:spPr>
          <a:xfrm>
            <a:off x="1179039" y="16217452"/>
            <a:ext cx="11527695" cy="4252072"/>
          </a:xfrm>
          <a:prstGeom prst="rect">
            <a:avLst/>
          </a:prstGeom>
          <a:noFill/>
          <a:ln>
            <a:solidFill>
              <a:srgbClr val="232D4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 name="Rectangle 16">
            <a:extLst>
              <a:ext uri="{FF2B5EF4-FFF2-40B4-BE49-F238E27FC236}">
                <a16:creationId xmlns:a16="http://schemas.microsoft.com/office/drawing/2014/main" id="{01F413A7-DA48-44C8-A863-818C577CF51C}"/>
              </a:ext>
            </a:extLst>
          </p:cNvPr>
          <p:cNvSpPr/>
          <p:nvPr/>
        </p:nvSpPr>
        <p:spPr>
          <a:xfrm>
            <a:off x="32172407" y="15289900"/>
            <a:ext cx="10442539" cy="5393094"/>
          </a:xfrm>
          <a:prstGeom prst="rect">
            <a:avLst/>
          </a:prstGeom>
          <a:noFill/>
          <a:ln>
            <a:solidFill>
              <a:srgbClr val="232D4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Rectangle 17">
            <a:extLst>
              <a:ext uri="{FF2B5EF4-FFF2-40B4-BE49-F238E27FC236}">
                <a16:creationId xmlns:a16="http://schemas.microsoft.com/office/drawing/2014/main" id="{173442D7-594F-4FCC-9114-17890F718DD3}"/>
              </a:ext>
            </a:extLst>
          </p:cNvPr>
          <p:cNvSpPr/>
          <p:nvPr/>
        </p:nvSpPr>
        <p:spPr>
          <a:xfrm>
            <a:off x="32172407" y="22572483"/>
            <a:ext cx="10442539" cy="3796692"/>
          </a:xfrm>
          <a:prstGeom prst="rect">
            <a:avLst/>
          </a:prstGeom>
          <a:noFill/>
          <a:ln>
            <a:solidFill>
              <a:srgbClr val="232D4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4" name="Picture 3">
            <a:extLst>
              <a:ext uri="{FF2B5EF4-FFF2-40B4-BE49-F238E27FC236}">
                <a16:creationId xmlns:a16="http://schemas.microsoft.com/office/drawing/2014/main" id="{9DD2059A-F5B1-6BFC-AC80-B3A918458C64}"/>
              </a:ext>
            </a:extLst>
          </p:cNvPr>
          <p:cNvPicPr>
            <a:picLocks noChangeAspect="1"/>
          </p:cNvPicPr>
          <p:nvPr/>
        </p:nvPicPr>
        <p:blipFill>
          <a:blip r:embed="rId5"/>
          <a:srcRect l="6758" t="12935" b="12567"/>
          <a:stretch/>
        </p:blipFill>
        <p:spPr>
          <a:xfrm>
            <a:off x="14908937" y="7953435"/>
            <a:ext cx="15821603" cy="8848839"/>
          </a:xfrm>
          <a:prstGeom prst="rect">
            <a:avLst/>
          </a:prstGeom>
        </p:spPr>
      </p:pic>
      <p:sp>
        <p:nvSpPr>
          <p:cNvPr id="5" name="Rectangle 4">
            <a:extLst>
              <a:ext uri="{FF2B5EF4-FFF2-40B4-BE49-F238E27FC236}">
                <a16:creationId xmlns:a16="http://schemas.microsoft.com/office/drawing/2014/main" id="{0B31567C-AC21-D35C-435B-87A67B6EBCEC}"/>
              </a:ext>
            </a:extLst>
          </p:cNvPr>
          <p:cNvSpPr/>
          <p:nvPr/>
        </p:nvSpPr>
        <p:spPr>
          <a:xfrm>
            <a:off x="15416121" y="21661134"/>
            <a:ext cx="15038853" cy="8848839"/>
          </a:xfrm>
          <a:prstGeom prst="rect">
            <a:avLst/>
          </a:prstGeom>
          <a:noFill/>
          <a:ln>
            <a:solidFill>
              <a:srgbClr val="232D4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 name="TextBox 5">
            <a:extLst>
              <a:ext uri="{FF2B5EF4-FFF2-40B4-BE49-F238E27FC236}">
                <a16:creationId xmlns:a16="http://schemas.microsoft.com/office/drawing/2014/main" id="{8F942E75-F303-BAEB-A560-EC2700FAA871}"/>
              </a:ext>
            </a:extLst>
          </p:cNvPr>
          <p:cNvSpPr txBox="1"/>
          <p:nvPr/>
        </p:nvSpPr>
        <p:spPr>
          <a:xfrm>
            <a:off x="15005564" y="5557541"/>
            <a:ext cx="14491497" cy="1200329"/>
          </a:xfrm>
          <a:prstGeom prst="rect">
            <a:avLst/>
          </a:prstGeom>
          <a:solidFill>
            <a:srgbClr val="232D4A"/>
          </a:solidFill>
          <a:effectLst>
            <a:outerShdw blurRad="50800" dist="381000" dir="2700000" algn="tl" rotWithShape="0">
              <a:srgbClr val="000000">
                <a:alpha val="43000"/>
              </a:srgbClr>
            </a:outerShdw>
          </a:effectLst>
          <a:scene3d>
            <a:camera prst="orthographicFront"/>
            <a:lightRig rig="threePt" dir="t"/>
          </a:scene3d>
          <a:sp3d>
            <a:bevelT/>
            <a:bevelB/>
          </a:sp3d>
        </p:spPr>
        <p:txBody>
          <a:bodyPr wrap="square" rtlCol="0">
            <a:spAutoFit/>
          </a:bodyPr>
          <a:lstStyle/>
          <a:p>
            <a:pPr algn="ctr"/>
            <a:r>
              <a:rPr lang="en-US" sz="6000" b="1" i="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Casp1</a:t>
            </a: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Role in Ocular Inflammation</a:t>
            </a:r>
          </a:p>
          <a:p>
            <a:pPr algn="ctr"/>
            <a:r>
              <a:rPr lang="en-US" sz="1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&amp; A</a:t>
            </a:r>
          </a:p>
        </p:txBody>
      </p:sp>
      <p:grpSp>
        <p:nvGrpSpPr>
          <p:cNvPr id="7" name="Group 6">
            <a:extLst>
              <a:ext uri="{FF2B5EF4-FFF2-40B4-BE49-F238E27FC236}">
                <a16:creationId xmlns:a16="http://schemas.microsoft.com/office/drawing/2014/main" id="{F1DFFFC6-B25F-CF60-1212-2544D8922462}"/>
              </a:ext>
            </a:extLst>
          </p:cNvPr>
          <p:cNvGrpSpPr/>
          <p:nvPr/>
        </p:nvGrpSpPr>
        <p:grpSpPr>
          <a:xfrm>
            <a:off x="800979" y="20705064"/>
            <a:ext cx="13253457" cy="12028597"/>
            <a:chOff x="13981788" y="6210586"/>
            <a:chExt cx="14737000" cy="12028597"/>
          </a:xfrm>
        </p:grpSpPr>
        <p:sp>
          <p:nvSpPr>
            <p:cNvPr id="258" name="TextBox 257"/>
            <p:cNvSpPr txBox="1"/>
            <p:nvPr/>
          </p:nvSpPr>
          <p:spPr>
            <a:xfrm>
              <a:off x="14209112" y="6210586"/>
              <a:ext cx="14509676" cy="2246769"/>
            </a:xfrm>
            <a:prstGeom prst="rect">
              <a:avLst/>
            </a:prstGeom>
            <a:solidFill>
              <a:srgbClr val="232D4A"/>
            </a:solidFill>
            <a:effectLst>
              <a:outerShdw blurRad="50800" dist="381000" dir="2700000" algn="tl" rotWithShape="0">
                <a:srgbClr val="000000">
                  <a:alpha val="43000"/>
                </a:srgbClr>
              </a:outerShdw>
            </a:effectLst>
            <a:scene3d>
              <a:camera prst="orthographicFront"/>
              <a:lightRig rig="threePt" dir="t"/>
            </a:scene3d>
            <a:sp3d>
              <a:bevelT/>
              <a:bevelB/>
            </a:sp3d>
          </p:spPr>
          <p:txBody>
            <a:bodyPr wrap="square" rtlCol="0">
              <a:spAutoFit/>
            </a:bodyPr>
            <a:lstStyle/>
            <a:p>
              <a:pPr algn="ct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Inflammatory Response in Infected Eye</a:t>
              </a:r>
            </a:p>
            <a:p>
              <a:pPr algn="ctr"/>
              <a:endParaRPr lang="en-US" sz="8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a:p>
              <a:pPr algn="ctr"/>
              <a:endParaRPr lang="en-US" sz="1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 name="Rectangle 14">
              <a:extLst>
                <a:ext uri="{FF2B5EF4-FFF2-40B4-BE49-F238E27FC236}">
                  <a16:creationId xmlns:a16="http://schemas.microsoft.com/office/drawing/2014/main" id="{850572FD-74EF-47EE-9AB0-3BA847D5FD83}"/>
                </a:ext>
              </a:extLst>
            </p:cNvPr>
            <p:cNvSpPr/>
            <p:nvPr/>
          </p:nvSpPr>
          <p:spPr>
            <a:xfrm>
              <a:off x="13981788" y="9083093"/>
              <a:ext cx="14491497" cy="9156090"/>
            </a:xfrm>
            <a:prstGeom prst="rect">
              <a:avLst/>
            </a:prstGeom>
            <a:noFill/>
            <a:ln>
              <a:solidFill>
                <a:srgbClr val="232D4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TextBox 8">
              <a:extLst>
                <a:ext uri="{FF2B5EF4-FFF2-40B4-BE49-F238E27FC236}">
                  <a16:creationId xmlns:a16="http://schemas.microsoft.com/office/drawing/2014/main" id="{C222606B-37FA-F8C8-F1C9-D7A12AD16C6F}"/>
                </a:ext>
              </a:extLst>
            </p:cNvPr>
            <p:cNvSpPr txBox="1"/>
            <p:nvPr/>
          </p:nvSpPr>
          <p:spPr>
            <a:xfrm>
              <a:off x="14537637" y="16115525"/>
              <a:ext cx="13062922" cy="2123658"/>
            </a:xfrm>
            <a:prstGeom prst="rect">
              <a:avLst/>
            </a:prstGeom>
            <a:noFill/>
          </p:spPr>
          <p:txBody>
            <a:bodyPr wrap="square" rtlCol="0">
              <a:spAutoFit/>
            </a:bodyPr>
            <a:lstStyle/>
            <a:p>
              <a:r>
                <a:rPr lang="en-US" sz="2200" dirty="0"/>
                <a:t>Figure 1</a:t>
              </a:r>
              <a:r>
                <a:rPr lang="en-US" sz="2200" b="1" dirty="0"/>
                <a:t>. Increase in infiltrating myeloid population during ocular </a:t>
              </a:r>
              <a:r>
                <a:rPr lang="en-US" sz="2200" b="1" i="1" dirty="0" err="1"/>
                <a:t>T.gondii</a:t>
              </a:r>
              <a:r>
                <a:rPr lang="en-US" sz="2200" b="1" i="1" dirty="0"/>
                <a:t> </a:t>
              </a:r>
              <a:r>
                <a:rPr lang="en-US" sz="2200" b="1" dirty="0"/>
                <a:t>infection. </a:t>
              </a:r>
              <a:r>
                <a:rPr lang="en-US" sz="2200" dirty="0"/>
                <a:t>(A &amp; B) Retina IHC staining in a naïve and infected wildtype, respectively. White arrows signify IBA1+ (green) myeloid/microglia cells from the cell nuclei(blue). Images are paired with a schematic outlining the layers of the retina depicted. Image B shows uveitis pathology. (C) Representative flowcytometry plot of naive microglia population compared to casp1 KO microglia and infiltrating myeloid populations (6WPI, </a:t>
              </a:r>
              <a:r>
                <a:rPr lang="en-US" sz="2200" dirty="0" err="1"/>
                <a:t>n</a:t>
              </a:r>
              <a:r>
                <a:rPr lang="en-US" sz="2200" baseline="-25000" dirty="0" err="1"/>
                <a:t>WT</a:t>
              </a:r>
              <a:r>
                <a:rPr lang="en-US" sz="2200" dirty="0"/>
                <a:t>=1, n</a:t>
              </a:r>
              <a:r>
                <a:rPr lang="en-US" sz="2200" baseline="-25000" dirty="0"/>
                <a:t>Casp1 KO</a:t>
              </a:r>
              <a:r>
                <a:rPr lang="en-US" sz="2200" dirty="0"/>
                <a:t> = 12)</a:t>
              </a:r>
            </a:p>
          </p:txBody>
        </p:sp>
      </p:grpSp>
      <p:pic>
        <p:nvPicPr>
          <p:cNvPr id="39" name="Picture 38">
            <a:extLst>
              <a:ext uri="{FF2B5EF4-FFF2-40B4-BE49-F238E27FC236}">
                <a16:creationId xmlns:a16="http://schemas.microsoft.com/office/drawing/2014/main" id="{1A5BDE4C-A770-CD32-EC27-0294CB5CA591}"/>
              </a:ext>
            </a:extLst>
          </p:cNvPr>
          <p:cNvPicPr>
            <a:picLocks noChangeAspect="1"/>
          </p:cNvPicPr>
          <p:nvPr/>
        </p:nvPicPr>
        <p:blipFill>
          <a:blip r:embed="rId6"/>
          <a:srcRect l="11257" t="20078" r="16565" b="28056"/>
          <a:stretch/>
        </p:blipFill>
        <p:spPr>
          <a:xfrm>
            <a:off x="33313745" y="8415476"/>
            <a:ext cx="7918987" cy="3983346"/>
          </a:xfrm>
          <a:prstGeom prst="rect">
            <a:avLst/>
          </a:prstGeom>
        </p:spPr>
      </p:pic>
      <p:sp>
        <p:nvSpPr>
          <p:cNvPr id="12" name="Rectangle 11">
            <a:extLst>
              <a:ext uri="{FF2B5EF4-FFF2-40B4-BE49-F238E27FC236}">
                <a16:creationId xmlns:a16="http://schemas.microsoft.com/office/drawing/2014/main" id="{5FDF64E7-F969-BE57-5492-6A28C9FB2BAF}"/>
              </a:ext>
            </a:extLst>
          </p:cNvPr>
          <p:cNvSpPr/>
          <p:nvPr/>
        </p:nvSpPr>
        <p:spPr>
          <a:xfrm>
            <a:off x="925757" y="7949254"/>
            <a:ext cx="11367868" cy="4985980"/>
          </a:xfrm>
          <a:prstGeom prst="rect">
            <a:avLst/>
          </a:prstGeom>
          <a:noFill/>
          <a:ln w="38100">
            <a:noFill/>
          </a:ln>
        </p:spPr>
        <p:style>
          <a:lnRef idx="2">
            <a:schemeClr val="dk1"/>
          </a:lnRef>
          <a:fillRef idx="1">
            <a:schemeClr val="lt1"/>
          </a:fillRef>
          <a:effectRef idx="0">
            <a:schemeClr val="dk1"/>
          </a:effectRef>
          <a:fontRef idx="minor">
            <a:schemeClr val="dk1"/>
          </a:fontRef>
        </p:style>
        <p:txBody>
          <a:bodyPr wrap="square" lIns="365760" tIns="274320" rIns="365760" bIns="274320">
            <a:spAutoFit/>
          </a:bodyPr>
          <a:lstStyle/>
          <a:p>
            <a:pPr defTabSz="3291279">
              <a:defRPr/>
            </a:pPr>
            <a:r>
              <a:rPr lang="en-US" sz="3200" dirty="0">
                <a:latin typeface="Helvetica Neue" panose="02000503000000020004" pitchFamily="2" charset="0"/>
                <a:ea typeface="Helvetica Neue" panose="02000503000000020004" pitchFamily="2" charset="0"/>
                <a:cs typeface="Helvetica Neue" panose="02000503000000020004" pitchFamily="2" charset="0"/>
              </a:rPr>
              <a:t>    Uveitis describes an inflammatory response in the middle layer of the eye. </a:t>
            </a:r>
            <a:r>
              <a:rPr lang="en-US" sz="320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It is one of the most common symptoms of infection from the parasite Toxoplasma gondii (</a:t>
            </a:r>
            <a:r>
              <a:rPr lang="en-US" sz="3200" i="1"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T. gondii</a:t>
            </a:r>
            <a:r>
              <a:rPr lang="en-US" sz="320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a:t>
            </a:r>
            <a:r>
              <a:rPr lang="en-US" sz="3200" u="none" strike="noStrike" baseline="300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1</a:t>
            </a:r>
            <a:r>
              <a:rPr lang="en-US" sz="320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During T. gondii infection, the protein NLRP1 is a recognizes signs of cellular disease and prompts the activation of caspase-1, which initiates an inflammatory signaling pathway</a:t>
            </a:r>
            <a:r>
              <a:rPr lang="en-US" sz="3200" u="none" strike="noStrike" baseline="300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2</a:t>
            </a:r>
            <a:r>
              <a:rPr lang="en-US" sz="320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a:t>
            </a:r>
            <a:r>
              <a:rPr lang="en-US" sz="3200" dirty="0">
                <a:latin typeface="Helvetica Neue" panose="02000503000000020004" pitchFamily="2" charset="0"/>
                <a:ea typeface="Helvetica Neue" panose="02000503000000020004" pitchFamily="2" charset="0"/>
                <a:cs typeface="Helvetica Neue" panose="02000503000000020004" pitchFamily="2" charset="0"/>
              </a:rPr>
              <a:t>This project examines whether </a:t>
            </a:r>
            <a:r>
              <a:rPr lang="en-US" sz="3200" b="1" dirty="0">
                <a:latin typeface="Helvetica Neue" panose="02000503000000020004" pitchFamily="2" charset="0"/>
                <a:ea typeface="Helvetica Neue" panose="02000503000000020004" pitchFamily="2" charset="0"/>
                <a:cs typeface="Helvetica Neue" panose="02000503000000020004" pitchFamily="2" charset="0"/>
              </a:rPr>
              <a:t>NLRP1 and caspase-1 expression required to control the inflammatory response to T. gondii eye infection.</a:t>
            </a:r>
          </a:p>
        </p:txBody>
      </p:sp>
      <p:sp>
        <p:nvSpPr>
          <p:cNvPr id="14" name="TextBox 13">
            <a:extLst>
              <a:ext uri="{FF2B5EF4-FFF2-40B4-BE49-F238E27FC236}">
                <a16:creationId xmlns:a16="http://schemas.microsoft.com/office/drawing/2014/main" id="{0857DBA4-721B-30DD-20B3-706FE53164CF}"/>
              </a:ext>
            </a:extLst>
          </p:cNvPr>
          <p:cNvSpPr txBox="1"/>
          <p:nvPr/>
        </p:nvSpPr>
        <p:spPr>
          <a:xfrm>
            <a:off x="14486130" y="16836434"/>
            <a:ext cx="15821603" cy="1815882"/>
          </a:xfrm>
          <a:prstGeom prst="rect">
            <a:avLst/>
          </a:prstGeom>
          <a:noFill/>
          <a:ln>
            <a:noFill/>
          </a:ln>
        </p:spPr>
        <p:txBody>
          <a:bodyPr wrap="square">
            <a:spAutoFit/>
          </a:bodyPr>
          <a:lstStyle/>
          <a:p>
            <a:pPr algn="just"/>
            <a:r>
              <a:rPr lang="en-US" sz="2800" dirty="0">
                <a:latin typeface="Helvetica Neue" panose="02000503000000020004"/>
              </a:rPr>
              <a:t>Figure 2</a:t>
            </a:r>
            <a:r>
              <a:rPr lang="en-US" sz="2800" b="1" dirty="0">
                <a:latin typeface="Helvetica Neue" panose="02000503000000020004"/>
              </a:rPr>
              <a:t>. Loss of Casp1 expression does not disturb IBA1+ cell recruitment response </a:t>
            </a:r>
            <a:r>
              <a:rPr lang="en-US" sz="2800" dirty="0">
                <a:latin typeface="Helvetica Neue" panose="02000503000000020004"/>
              </a:rPr>
              <a:t>(A&amp;B) Retina IHC staining in a wildtype and </a:t>
            </a:r>
            <a:r>
              <a:rPr lang="en-US" sz="2800" i="1" dirty="0">
                <a:latin typeface="Helvetica Neue" panose="02000503000000020004"/>
              </a:rPr>
              <a:t>Casp1</a:t>
            </a:r>
            <a:r>
              <a:rPr lang="en-US" sz="2800" dirty="0">
                <a:latin typeface="Helvetica Neue" panose="02000503000000020004"/>
              </a:rPr>
              <a:t> KO, respectively (6WPI). IBA1+ cells green, DAPI cell nuclei blue. (C) LMER Analysis of percent area of IBA1+ cells in naïve(n=3), wildtype(n=11), and </a:t>
            </a:r>
            <a:r>
              <a:rPr lang="en-US" sz="2800" i="1" dirty="0">
                <a:latin typeface="Helvetica Neue" panose="02000503000000020004"/>
              </a:rPr>
              <a:t>Casp1</a:t>
            </a:r>
            <a:r>
              <a:rPr lang="en-US" sz="2800" dirty="0">
                <a:latin typeface="Helvetica Neue" panose="02000503000000020004"/>
              </a:rPr>
              <a:t> KO mice(n=7) across the ganglion cell, inner nuclear, and outer nuclear layer of the retina.</a:t>
            </a:r>
          </a:p>
        </p:txBody>
      </p:sp>
      <p:sp>
        <p:nvSpPr>
          <p:cNvPr id="19" name="TextBox 18">
            <a:extLst>
              <a:ext uri="{FF2B5EF4-FFF2-40B4-BE49-F238E27FC236}">
                <a16:creationId xmlns:a16="http://schemas.microsoft.com/office/drawing/2014/main" id="{F1DAEB35-7963-4DC2-58FC-B7D1F3D2E742}"/>
              </a:ext>
            </a:extLst>
          </p:cNvPr>
          <p:cNvSpPr txBox="1"/>
          <p:nvPr/>
        </p:nvSpPr>
        <p:spPr>
          <a:xfrm>
            <a:off x="32461200" y="12067730"/>
            <a:ext cx="10766585" cy="1446550"/>
          </a:xfrm>
          <a:prstGeom prst="rect">
            <a:avLst/>
          </a:prstGeom>
          <a:solidFill>
            <a:schemeClr val="bg1"/>
          </a:solidFill>
        </p:spPr>
        <p:txBody>
          <a:bodyPr wrap="square">
            <a:spAutoFit/>
          </a:bodyPr>
          <a:lstStyle/>
          <a:p>
            <a:r>
              <a:rPr lang="en-US" sz="2200" dirty="0">
                <a:latin typeface="Helvetica Neue" panose="02000503000000020004"/>
              </a:rPr>
              <a:t>Figure 4</a:t>
            </a:r>
            <a:r>
              <a:rPr lang="en-US" sz="2200" b="1" dirty="0">
                <a:latin typeface="Helvetica Neue" panose="02000503000000020004"/>
              </a:rPr>
              <a:t>. Loss of </a:t>
            </a:r>
            <a:r>
              <a:rPr lang="en-US" sz="2200" b="1" i="1" dirty="0">
                <a:latin typeface="Helvetica Neue" panose="02000503000000020004"/>
              </a:rPr>
              <a:t>Caspase-1</a:t>
            </a:r>
            <a:r>
              <a:rPr lang="en-US" sz="2200" b="1" dirty="0">
                <a:latin typeface="Helvetica Neue" panose="02000503000000020004"/>
              </a:rPr>
              <a:t> or </a:t>
            </a:r>
            <a:r>
              <a:rPr lang="en-US" sz="2200" b="1" i="1" dirty="0">
                <a:latin typeface="Helvetica Neue" panose="02000503000000020004"/>
              </a:rPr>
              <a:t>NLRP1</a:t>
            </a:r>
            <a:r>
              <a:rPr lang="en-US" sz="2200" b="1" dirty="0">
                <a:latin typeface="Helvetica Neue" panose="02000503000000020004"/>
              </a:rPr>
              <a:t> does not impact parasite burden in the eye. </a:t>
            </a:r>
            <a:r>
              <a:rPr lang="en-US" sz="2200" dirty="0">
                <a:latin typeface="Helvetica Neue" panose="02000503000000020004"/>
              </a:rPr>
              <a:t>qPCR analysis of T. gondii parasite load 6 weeks post-infection in whole eye wildtype WT (</a:t>
            </a:r>
            <a:r>
              <a:rPr lang="en-US" sz="2200" dirty="0" err="1">
                <a:latin typeface="Helvetica Neue" panose="02000503000000020004"/>
              </a:rPr>
              <a:t>n</a:t>
            </a:r>
            <a:r>
              <a:rPr lang="en-US" sz="2200" baseline="-25000" dirty="0" err="1">
                <a:latin typeface="Helvetica Neue" panose="02000503000000020004"/>
              </a:rPr>
              <a:t>WT</a:t>
            </a:r>
            <a:r>
              <a:rPr lang="en-US" sz="2200" baseline="-25000" dirty="0">
                <a:latin typeface="Helvetica Neue" panose="02000503000000020004"/>
              </a:rPr>
              <a:t> NLRP1</a:t>
            </a:r>
            <a:r>
              <a:rPr lang="en-US" sz="2200" dirty="0">
                <a:latin typeface="Helvetica Neue" panose="02000503000000020004"/>
              </a:rPr>
              <a:t>=7, </a:t>
            </a:r>
            <a:r>
              <a:rPr lang="en-US" sz="2200" dirty="0" err="1">
                <a:latin typeface="Helvetica Neue" panose="02000503000000020004"/>
              </a:rPr>
              <a:t>n</a:t>
            </a:r>
            <a:r>
              <a:rPr lang="en-US" sz="2200" baseline="-25000" dirty="0" err="1">
                <a:latin typeface="Helvetica Neue" panose="02000503000000020004"/>
              </a:rPr>
              <a:t>WT</a:t>
            </a:r>
            <a:r>
              <a:rPr lang="en-US" sz="2200" baseline="-25000" dirty="0">
                <a:latin typeface="Helvetica Neue" panose="02000503000000020004"/>
              </a:rPr>
              <a:t> Casp1</a:t>
            </a:r>
            <a:r>
              <a:rPr lang="en-US" sz="2200" dirty="0">
                <a:latin typeface="Helvetica Neue" panose="02000503000000020004"/>
              </a:rPr>
              <a:t>=10) </a:t>
            </a:r>
            <a:r>
              <a:rPr lang="en-US" sz="2200" i="1" dirty="0">
                <a:latin typeface="Helvetica Neue" panose="02000503000000020004"/>
              </a:rPr>
              <a:t>NLRP1</a:t>
            </a:r>
            <a:r>
              <a:rPr lang="en-US" sz="2200" dirty="0">
                <a:latin typeface="Helvetica Neue" panose="02000503000000020004"/>
              </a:rPr>
              <a:t> knockout (NLRP1 KO, n= 7), </a:t>
            </a:r>
            <a:r>
              <a:rPr lang="en-US" sz="2200" i="1" dirty="0">
                <a:latin typeface="Helvetica Neue" panose="02000503000000020004"/>
              </a:rPr>
              <a:t>Casp1</a:t>
            </a:r>
            <a:r>
              <a:rPr lang="en-US" sz="2200" dirty="0">
                <a:latin typeface="Helvetica Neue" panose="02000503000000020004"/>
              </a:rPr>
              <a:t> knockout (Casp1 KO, n = 9). </a:t>
            </a:r>
            <a:endParaRPr lang="en-US" sz="2200" b="1" dirty="0">
              <a:latin typeface="Helvetica Neue" panose="02000503000000020004"/>
            </a:endParaRPr>
          </a:p>
        </p:txBody>
      </p:sp>
      <p:sp>
        <p:nvSpPr>
          <p:cNvPr id="20" name="TextBox 19">
            <a:extLst>
              <a:ext uri="{FF2B5EF4-FFF2-40B4-BE49-F238E27FC236}">
                <a16:creationId xmlns:a16="http://schemas.microsoft.com/office/drawing/2014/main" id="{32811D86-442F-2B97-E843-EC438ADAB93B}"/>
              </a:ext>
            </a:extLst>
          </p:cNvPr>
          <p:cNvSpPr txBox="1"/>
          <p:nvPr/>
        </p:nvSpPr>
        <p:spPr>
          <a:xfrm>
            <a:off x="32172407" y="26523539"/>
            <a:ext cx="10577881" cy="1200329"/>
          </a:xfrm>
          <a:prstGeom prst="rect">
            <a:avLst/>
          </a:prstGeom>
          <a:solidFill>
            <a:srgbClr val="232D4A"/>
          </a:solidFill>
          <a:effectLst>
            <a:outerShdw blurRad="50800" dist="381000" dir="2700000" algn="tl" rotWithShape="0">
              <a:srgbClr val="000000">
                <a:alpha val="43000"/>
              </a:srgbClr>
            </a:outerShdw>
          </a:effectLst>
          <a:scene3d>
            <a:camera prst="orthographicFront"/>
            <a:lightRig rig="threePt" dir="t"/>
          </a:scene3d>
          <a:sp3d>
            <a:bevelT/>
            <a:bevelB/>
          </a:sp3d>
        </p:spPr>
        <p:txBody>
          <a:bodyPr wrap="square" rtlCol="0">
            <a:spAutoFit/>
          </a:bodyPr>
          <a:lstStyle/>
          <a:p>
            <a:pPr algn="ct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References</a:t>
            </a:r>
          </a:p>
          <a:p>
            <a:pPr algn="ctr"/>
            <a:r>
              <a:rPr lang="en-US" sz="1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&amp; A</a:t>
            </a:r>
          </a:p>
        </p:txBody>
      </p:sp>
      <p:sp>
        <p:nvSpPr>
          <p:cNvPr id="21" name="Rectangle 20">
            <a:extLst>
              <a:ext uri="{FF2B5EF4-FFF2-40B4-BE49-F238E27FC236}">
                <a16:creationId xmlns:a16="http://schemas.microsoft.com/office/drawing/2014/main" id="{5B1FAA61-FE5B-6587-4BEF-9400D9359C95}"/>
              </a:ext>
            </a:extLst>
          </p:cNvPr>
          <p:cNvSpPr/>
          <p:nvPr/>
        </p:nvSpPr>
        <p:spPr>
          <a:xfrm>
            <a:off x="32172407" y="27952775"/>
            <a:ext cx="10368011" cy="4453857"/>
          </a:xfrm>
          <a:prstGeom prst="rect">
            <a:avLst/>
          </a:prstGeom>
          <a:noFill/>
          <a:ln>
            <a:solidFill>
              <a:srgbClr val="232D4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 name="TextBox 22">
            <a:extLst>
              <a:ext uri="{FF2B5EF4-FFF2-40B4-BE49-F238E27FC236}">
                <a16:creationId xmlns:a16="http://schemas.microsoft.com/office/drawing/2014/main" id="{1D41D80D-CFD9-B8CC-FC42-E7460791F306}"/>
              </a:ext>
            </a:extLst>
          </p:cNvPr>
          <p:cNvSpPr txBox="1"/>
          <p:nvPr/>
        </p:nvSpPr>
        <p:spPr>
          <a:xfrm>
            <a:off x="32413282" y="28385760"/>
            <a:ext cx="10201664" cy="3970318"/>
          </a:xfrm>
          <a:prstGeom prst="rect">
            <a:avLst/>
          </a:prstGeom>
          <a:noFill/>
        </p:spPr>
        <p:txBody>
          <a:bodyPr wrap="square">
            <a:spAutoFit/>
          </a:bodyPr>
          <a:lstStyle/>
          <a:p>
            <a:pPr marL="342900" indent="-342900">
              <a:buAutoNum type="arabicPeriod"/>
            </a:pPr>
            <a:r>
              <a:rPr lang="en-US" sz="2100" b="0" i="0" u="none" strike="noStrike" dirty="0" err="1">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Joltikov</a:t>
            </a:r>
            <a:r>
              <a:rPr lang="en-US" sz="21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K. A., &amp; Lobo-Chan, A. M. (2021). Epidemiology and Risk Factors in Non-infectious Uveitis: A 	Systematic Review. Frontiers in medicine, 8, 695904. </a:t>
            </a:r>
            <a:r>
              <a:rPr lang="en-US" sz="21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hlinkClick r:id="rId7"/>
              </a:rPr>
              <a:t>https://doi.org/10.3389/fmed.2021.695904</a:t>
            </a:r>
            <a:endParaRPr lang="en-US" sz="21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endParaRPr>
          </a:p>
          <a:p>
            <a:pPr marL="342900" indent="-342900">
              <a:buAutoNum type="arabicPeriod"/>
            </a:pPr>
            <a:r>
              <a:rPr lang="en-US" sz="2100" b="0" i="0" u="none" strike="noStrike" dirty="0">
                <a:solidFill>
                  <a:srgbClr val="000000"/>
                </a:solidFill>
                <a:effectLst/>
                <a:latin typeface="Arial" panose="020B0604020202020204" pitchFamily="34" charset="0"/>
              </a:rPr>
              <a:t>Ewald SE, Chavarria-Smith J, Boothroyd JC. NLRP1 is an inflammasome sensor for Toxoplasma gondii. 			</a:t>
            </a:r>
            <a:r>
              <a:rPr lang="en-US" sz="2100" b="0" i="1" u="none" strike="noStrike" dirty="0">
                <a:solidFill>
                  <a:srgbClr val="000000"/>
                </a:solidFill>
                <a:effectLst/>
                <a:latin typeface="Arial" panose="020B0604020202020204" pitchFamily="34" charset="0"/>
              </a:rPr>
              <a:t>Infect Immun</a:t>
            </a:r>
            <a:r>
              <a:rPr lang="en-US" sz="2100" b="0" i="0" u="none" strike="noStrike" dirty="0">
                <a:solidFill>
                  <a:srgbClr val="000000"/>
                </a:solidFill>
                <a:effectLst/>
                <a:latin typeface="Arial" panose="020B0604020202020204" pitchFamily="34" charset="0"/>
              </a:rPr>
              <a:t>. 2014;82(1):460-468. doi:10.1128/IAI.01170-13</a:t>
            </a:r>
            <a:endParaRPr lang="en-US" sz="21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None/>
            </a:pPr>
            <a:r>
              <a:rPr lang="en-US" sz="2100"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3</a:t>
            </a:r>
            <a:r>
              <a:rPr lang="en-US" sz="21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Babcock, I. W., Sibley, L. A., </a:t>
            </a:r>
            <a:r>
              <a:rPr lang="en-US" sz="2100" dirty="0" err="1">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Labuzan</a:t>
            </a:r>
            <a:r>
              <a:rPr lang="en-US" sz="21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S. A., Cowan, M. N., Sethi, I., Alemu, S., Kelly, A. G., Kovacs, M. A., Lukens, J. R., &amp; Harris, T. H. (2024). Caspase-1 in Cx3cr1-expressing cells drives an IL-18-dependent T cell response that promotes parasite control during acute Toxoplasma gondii infection. </a:t>
            </a:r>
            <a:r>
              <a:rPr lang="en-US" sz="2100" i="1"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PLOS Pathogens</a:t>
            </a:r>
            <a:r>
              <a:rPr lang="en-US" sz="21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a:t>
            </a:r>
            <a:r>
              <a:rPr lang="en-US" sz="2100" i="1"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20</a:t>
            </a:r>
            <a:r>
              <a:rPr lang="en-US" sz="21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(10), e1012006. https://</a:t>
            </a:r>
            <a:r>
              <a:rPr lang="en-US" sz="2100" dirty="0" err="1">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doi.org</a:t>
            </a:r>
            <a:r>
              <a:rPr lang="en-US" sz="21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/10.1371/journal.ppat.1012006</a:t>
            </a:r>
          </a:p>
          <a:p>
            <a:r>
              <a:rPr lang="en-US" sz="21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a:t>
            </a:r>
          </a:p>
        </p:txBody>
      </p:sp>
      <p:sp>
        <p:nvSpPr>
          <p:cNvPr id="25" name="TextBox 24">
            <a:extLst>
              <a:ext uri="{FF2B5EF4-FFF2-40B4-BE49-F238E27FC236}">
                <a16:creationId xmlns:a16="http://schemas.microsoft.com/office/drawing/2014/main" id="{B20698A1-7C7B-51AC-A926-DDCA82C73F94}"/>
              </a:ext>
            </a:extLst>
          </p:cNvPr>
          <p:cNvSpPr txBox="1"/>
          <p:nvPr/>
        </p:nvSpPr>
        <p:spPr>
          <a:xfrm rot="10800000" flipV="1">
            <a:off x="15782078" y="28198412"/>
            <a:ext cx="14075320" cy="1815882"/>
          </a:xfrm>
          <a:prstGeom prst="rect">
            <a:avLst/>
          </a:prstGeom>
          <a:noFill/>
        </p:spPr>
        <p:txBody>
          <a:bodyPr wrap="square">
            <a:spAutoFit/>
          </a:bodyPr>
          <a:lstStyle/>
          <a:p>
            <a:r>
              <a:rPr lang="en-US" sz="2800" dirty="0">
                <a:latin typeface="Helvetica Neue" panose="02000503000000020004"/>
              </a:rPr>
              <a:t>Figure 3</a:t>
            </a:r>
            <a:r>
              <a:rPr lang="en-US" sz="2800" b="1" dirty="0">
                <a:latin typeface="Helvetica Neue" panose="02000503000000020004"/>
              </a:rPr>
              <a:t>. Caspase-1 is dispensable to immune cell recruitment in the eye. </a:t>
            </a:r>
            <a:r>
              <a:rPr lang="en-US" sz="2800" dirty="0">
                <a:latin typeface="Helvetica Neue" panose="02000503000000020004"/>
              </a:rPr>
              <a:t>qPCR analysis of T cell and myeloid cell populations quantified via flowcytometry in wildtype (WT, n = 11) and </a:t>
            </a:r>
            <a:r>
              <a:rPr lang="en-US" sz="2800" i="1" dirty="0">
                <a:latin typeface="Helvetica Neue" panose="02000503000000020004"/>
              </a:rPr>
              <a:t>Casp1</a:t>
            </a:r>
            <a:r>
              <a:rPr lang="en-US" sz="2800" dirty="0">
                <a:latin typeface="Helvetica Neue" panose="02000503000000020004"/>
              </a:rPr>
              <a:t> knockout (KO, n = 8) whole eyes. CD4+ quantification was done on one experimental replicate (</a:t>
            </a:r>
            <a:r>
              <a:rPr lang="en-US" sz="2800" dirty="0" err="1">
                <a:latin typeface="Helvetica Neue" panose="02000503000000020004"/>
              </a:rPr>
              <a:t>n</a:t>
            </a:r>
            <a:r>
              <a:rPr lang="en-US" sz="2800" baseline="-25000" dirty="0" err="1">
                <a:latin typeface="Helvetica Neue" panose="02000503000000020004"/>
              </a:rPr>
              <a:t>WT</a:t>
            </a:r>
            <a:r>
              <a:rPr lang="en-US" sz="2800" dirty="0">
                <a:latin typeface="Helvetica Neue" panose="02000503000000020004"/>
              </a:rPr>
              <a:t>=5, </a:t>
            </a:r>
            <a:r>
              <a:rPr lang="en-US" sz="2800" dirty="0" err="1">
                <a:latin typeface="Helvetica Neue" panose="02000503000000020004"/>
              </a:rPr>
              <a:t>n</a:t>
            </a:r>
            <a:r>
              <a:rPr lang="en-US" sz="2800" baseline="-25000" dirty="0" err="1">
                <a:latin typeface="Helvetica Neue" panose="02000503000000020004"/>
              </a:rPr>
              <a:t>KO</a:t>
            </a:r>
            <a:r>
              <a:rPr lang="en-US" sz="2800" dirty="0">
                <a:latin typeface="Helvetica Neue" panose="02000503000000020004"/>
              </a:rPr>
              <a:t>=4).</a:t>
            </a:r>
          </a:p>
        </p:txBody>
      </p:sp>
      <p:sp>
        <p:nvSpPr>
          <p:cNvPr id="8" name="Rectangle 7">
            <a:extLst>
              <a:ext uri="{FF2B5EF4-FFF2-40B4-BE49-F238E27FC236}">
                <a16:creationId xmlns:a16="http://schemas.microsoft.com/office/drawing/2014/main" id="{E8214046-BEAF-D5A6-B71C-D4F32202599C}"/>
              </a:ext>
            </a:extLst>
          </p:cNvPr>
          <p:cNvSpPr/>
          <p:nvPr/>
        </p:nvSpPr>
        <p:spPr>
          <a:xfrm>
            <a:off x="14256079" y="7953435"/>
            <a:ext cx="16474461" cy="10913489"/>
          </a:xfrm>
          <a:prstGeom prst="rect">
            <a:avLst/>
          </a:prstGeom>
          <a:no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A575F7AE-CDCE-58EF-59B5-1D230008598B}"/>
              </a:ext>
            </a:extLst>
          </p:cNvPr>
          <p:cNvGrpSpPr/>
          <p:nvPr/>
        </p:nvGrpSpPr>
        <p:grpSpPr>
          <a:xfrm>
            <a:off x="15795699" y="22403453"/>
            <a:ext cx="14359634" cy="5715536"/>
            <a:chOff x="14589170" y="20225705"/>
            <a:chExt cx="8909609" cy="3151072"/>
          </a:xfrm>
        </p:grpSpPr>
        <p:pic>
          <p:nvPicPr>
            <p:cNvPr id="3" name="Picture 2">
              <a:extLst>
                <a:ext uri="{FF2B5EF4-FFF2-40B4-BE49-F238E27FC236}">
                  <a16:creationId xmlns:a16="http://schemas.microsoft.com/office/drawing/2014/main" id="{9E371622-1F96-3A8E-B2EA-B8C39B662EA3}"/>
                </a:ext>
              </a:extLst>
            </p:cNvPr>
            <p:cNvPicPr>
              <a:picLocks noChangeAspect="1"/>
            </p:cNvPicPr>
            <p:nvPr/>
          </p:nvPicPr>
          <p:blipFill>
            <a:blip r:embed="rId8"/>
            <a:srcRect r="23922" b="54890"/>
            <a:stretch/>
          </p:blipFill>
          <p:spPr>
            <a:xfrm>
              <a:off x="14589170" y="20225705"/>
              <a:ext cx="7356430" cy="3053395"/>
            </a:xfrm>
            <a:prstGeom prst="rect">
              <a:avLst/>
            </a:prstGeom>
          </p:spPr>
        </p:pic>
        <p:pic>
          <p:nvPicPr>
            <p:cNvPr id="11" name="Picture 10">
              <a:extLst>
                <a:ext uri="{FF2B5EF4-FFF2-40B4-BE49-F238E27FC236}">
                  <a16:creationId xmlns:a16="http://schemas.microsoft.com/office/drawing/2014/main" id="{54F1FEA3-E1D2-8C2C-155C-3FF43C868CF4}"/>
                </a:ext>
              </a:extLst>
            </p:cNvPr>
            <p:cNvPicPr>
              <a:picLocks noChangeAspect="1"/>
            </p:cNvPicPr>
            <p:nvPr/>
          </p:nvPicPr>
          <p:blipFill>
            <a:blip r:embed="rId8"/>
            <a:srcRect l="3578" t="45104" r="74882" b="11944"/>
            <a:stretch/>
          </p:blipFill>
          <p:spPr>
            <a:xfrm>
              <a:off x="21415979" y="20469524"/>
              <a:ext cx="2082800" cy="2907253"/>
            </a:xfrm>
            <a:prstGeom prst="rect">
              <a:avLst/>
            </a:prstGeom>
          </p:spPr>
        </p:pic>
      </p:grpSp>
      <p:sp>
        <p:nvSpPr>
          <p:cNvPr id="24" name="TextBox 23">
            <a:extLst>
              <a:ext uri="{FF2B5EF4-FFF2-40B4-BE49-F238E27FC236}">
                <a16:creationId xmlns:a16="http://schemas.microsoft.com/office/drawing/2014/main" id="{6F592F86-0D1B-1B3A-179B-5A5761A5D1D3}"/>
              </a:ext>
            </a:extLst>
          </p:cNvPr>
          <p:cNvSpPr txBox="1"/>
          <p:nvPr/>
        </p:nvSpPr>
        <p:spPr>
          <a:xfrm>
            <a:off x="15306729" y="19810342"/>
            <a:ext cx="14491497" cy="1200329"/>
          </a:xfrm>
          <a:prstGeom prst="rect">
            <a:avLst/>
          </a:prstGeom>
          <a:solidFill>
            <a:srgbClr val="232D4A"/>
          </a:solidFill>
          <a:effectLst>
            <a:outerShdw blurRad="50800" dist="381000" dir="2700000" algn="tl" rotWithShape="0">
              <a:srgbClr val="000000">
                <a:alpha val="43000"/>
              </a:srgbClr>
            </a:outerShdw>
          </a:effectLst>
          <a:scene3d>
            <a:camera prst="orthographicFront"/>
            <a:lightRig rig="threePt" dir="t"/>
          </a:scene3d>
          <a:sp3d>
            <a:bevelT/>
            <a:bevelB/>
          </a:sp3d>
        </p:spPr>
        <p:txBody>
          <a:bodyPr wrap="square" rtlCol="0">
            <a:spAutoFit/>
          </a:bodyPr>
          <a:lstStyle/>
          <a:p>
            <a:pPr algn="ctr"/>
            <a:r>
              <a:rPr lang="en-US" sz="6000" b="1" i="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Casp1</a:t>
            </a: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Role in Ocular Inflammation</a:t>
            </a:r>
          </a:p>
          <a:p>
            <a:pPr algn="ctr"/>
            <a:r>
              <a:rPr lang="en-US" sz="1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&amp; A</a:t>
            </a:r>
          </a:p>
        </p:txBody>
      </p:sp>
      <p:sp>
        <p:nvSpPr>
          <p:cNvPr id="26" name="TextBox 25">
            <a:extLst>
              <a:ext uri="{FF2B5EF4-FFF2-40B4-BE49-F238E27FC236}">
                <a16:creationId xmlns:a16="http://schemas.microsoft.com/office/drawing/2014/main" id="{CB0CCE69-CA92-1C96-8201-BF58BC608C3E}"/>
              </a:ext>
            </a:extLst>
          </p:cNvPr>
          <p:cNvSpPr txBox="1"/>
          <p:nvPr/>
        </p:nvSpPr>
        <p:spPr>
          <a:xfrm>
            <a:off x="31307197" y="5485567"/>
            <a:ext cx="12253803" cy="2123658"/>
          </a:xfrm>
          <a:prstGeom prst="rect">
            <a:avLst/>
          </a:prstGeom>
          <a:solidFill>
            <a:srgbClr val="232D4A"/>
          </a:solidFill>
          <a:effectLst>
            <a:outerShdw blurRad="50800" dist="381000" dir="2700000" algn="tl" rotWithShape="0">
              <a:srgbClr val="000000">
                <a:alpha val="43000"/>
              </a:srgbClr>
            </a:outerShdw>
          </a:effectLst>
          <a:scene3d>
            <a:camera prst="orthographicFront"/>
            <a:lightRig rig="threePt" dir="t"/>
          </a:scene3d>
          <a:sp3d>
            <a:bevelT/>
            <a:bevelB/>
          </a:sp3d>
        </p:spPr>
        <p:txBody>
          <a:bodyPr wrap="square" rtlCol="0">
            <a:spAutoFit/>
          </a:bodyPr>
          <a:lstStyle/>
          <a:p>
            <a:pPr algn="ctr"/>
            <a:r>
              <a:rPr lang="en-US" sz="6000" b="1" i="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Casp1</a:t>
            </a: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is dispensable for ocular </a:t>
            </a:r>
            <a:r>
              <a:rPr lang="en-US" sz="6000" b="1" i="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T. gondii</a:t>
            </a:r>
            <a:r>
              <a:rPr lang="en-US" sz="60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control</a:t>
            </a:r>
          </a:p>
          <a:p>
            <a:pPr algn="ctr"/>
            <a:r>
              <a:rPr lang="en-US" sz="1200" b="1"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&amp; A</a:t>
            </a:r>
          </a:p>
        </p:txBody>
      </p:sp>
      <p:sp>
        <p:nvSpPr>
          <p:cNvPr id="27" name="Rectangle 26">
            <a:extLst>
              <a:ext uri="{FF2B5EF4-FFF2-40B4-BE49-F238E27FC236}">
                <a16:creationId xmlns:a16="http://schemas.microsoft.com/office/drawing/2014/main" id="{309F50C9-AED5-48C2-A681-527483F0C5F1}"/>
              </a:ext>
            </a:extLst>
          </p:cNvPr>
          <p:cNvSpPr/>
          <p:nvPr/>
        </p:nvSpPr>
        <p:spPr>
          <a:xfrm>
            <a:off x="31656607" y="7953436"/>
            <a:ext cx="11904393" cy="5563542"/>
          </a:xfrm>
          <a:prstGeom prst="rect">
            <a:avLst/>
          </a:prstGeom>
          <a:no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DAF0E632-9360-332A-5B92-CCE536278E3B}"/>
              </a:ext>
            </a:extLst>
          </p:cNvPr>
          <p:cNvPicPr>
            <a:picLocks noChangeAspect="1"/>
          </p:cNvPicPr>
          <p:nvPr/>
        </p:nvPicPr>
        <p:blipFill>
          <a:blip r:embed="rId3"/>
          <a:srcRect l="31908" t="67432" r="26882" b="6269"/>
          <a:stretch/>
        </p:blipFill>
        <p:spPr>
          <a:xfrm>
            <a:off x="5297303" y="26970447"/>
            <a:ext cx="7409431" cy="3309836"/>
          </a:xfrm>
          <a:prstGeom prst="rect">
            <a:avLst/>
          </a:prstGeom>
        </p:spPr>
      </p:pic>
      <p:pic>
        <p:nvPicPr>
          <p:cNvPr id="31" name="Picture 30">
            <a:extLst>
              <a:ext uri="{FF2B5EF4-FFF2-40B4-BE49-F238E27FC236}">
                <a16:creationId xmlns:a16="http://schemas.microsoft.com/office/drawing/2014/main" id="{F14812F2-23E4-B91D-9393-CD8DBEB1FB5B}"/>
              </a:ext>
            </a:extLst>
          </p:cNvPr>
          <p:cNvPicPr>
            <a:picLocks noChangeAspect="1"/>
          </p:cNvPicPr>
          <p:nvPr/>
        </p:nvPicPr>
        <p:blipFill>
          <a:blip r:embed="rId3"/>
          <a:srcRect l="53127" t="38537" r="26882" b="32615"/>
          <a:stretch>
            <a:fillRect/>
          </a:stretch>
        </p:blipFill>
        <p:spPr>
          <a:xfrm>
            <a:off x="1420823" y="26970448"/>
            <a:ext cx="3691367" cy="3728794"/>
          </a:xfrm>
          <a:prstGeom prst="rect">
            <a:avLst/>
          </a:prstGeom>
        </p:spPr>
      </p:pic>
      <p:sp>
        <p:nvSpPr>
          <p:cNvPr id="32" name="TextBox 31">
            <a:extLst>
              <a:ext uri="{FF2B5EF4-FFF2-40B4-BE49-F238E27FC236}">
                <a16:creationId xmlns:a16="http://schemas.microsoft.com/office/drawing/2014/main" id="{AB558FDB-91F0-B769-57F7-7CE92E39145C}"/>
              </a:ext>
            </a:extLst>
          </p:cNvPr>
          <p:cNvSpPr txBox="1"/>
          <p:nvPr/>
        </p:nvSpPr>
        <p:spPr>
          <a:xfrm>
            <a:off x="871948" y="27109092"/>
            <a:ext cx="3691367" cy="523220"/>
          </a:xfrm>
          <a:prstGeom prst="rect">
            <a:avLst/>
          </a:prstGeom>
          <a:noFill/>
        </p:spPr>
        <p:txBody>
          <a:bodyPr wrap="square" rtlCol="0">
            <a:spAutoFit/>
          </a:bodyPr>
          <a:lstStyle/>
          <a:p>
            <a:r>
              <a:rPr lang="en-US" sz="1400" dirty="0">
                <a:latin typeface="Helvetica Neue" panose="02000503000000020004"/>
              </a:rPr>
              <a:t>Pre-gated on size, </a:t>
            </a:r>
          </a:p>
          <a:p>
            <a:r>
              <a:rPr lang="en-US" sz="1400" dirty="0">
                <a:latin typeface="Helvetica Neue" panose="02000503000000020004"/>
              </a:rPr>
              <a:t>singlet, live, CD45hi CD11b hi</a:t>
            </a:r>
          </a:p>
        </p:txBody>
      </p:sp>
      <p:cxnSp>
        <p:nvCxnSpPr>
          <p:cNvPr id="34" name="Straight Arrow Connector 33">
            <a:extLst>
              <a:ext uri="{FF2B5EF4-FFF2-40B4-BE49-F238E27FC236}">
                <a16:creationId xmlns:a16="http://schemas.microsoft.com/office/drawing/2014/main" id="{DA7C483D-1388-BECB-56DD-8BFB1EE9B153}"/>
              </a:ext>
            </a:extLst>
          </p:cNvPr>
          <p:cNvCxnSpPr/>
          <p:nvPr/>
        </p:nvCxnSpPr>
        <p:spPr>
          <a:xfrm>
            <a:off x="4179133" y="28982589"/>
            <a:ext cx="5991385" cy="80546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953CE15F-948A-00AA-3DF4-F65BCA891DA4}"/>
              </a:ext>
            </a:extLst>
          </p:cNvPr>
          <p:cNvCxnSpPr>
            <a:cxnSpLocks/>
          </p:cNvCxnSpPr>
          <p:nvPr/>
        </p:nvCxnSpPr>
        <p:spPr>
          <a:xfrm flipV="1">
            <a:off x="2877033" y="28163042"/>
            <a:ext cx="3895091" cy="145329"/>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6835</TotalTime>
  <Words>1254</Words>
  <Application>Microsoft Macintosh PowerPoint</Application>
  <PresentationFormat>Custom</PresentationFormat>
  <Paragraphs>76</Paragraphs>
  <Slides>2</Slides>
  <Notes>2</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vt:i4>
      </vt:variant>
    </vt:vector>
  </HeadingPairs>
  <TitlesOfParts>
    <vt:vector size="11" baseType="lpstr">
      <vt:lpstr>Aptos</vt:lpstr>
      <vt:lpstr>Aptos Display</vt:lpstr>
      <vt:lpstr>Arial</vt:lpstr>
      <vt:lpstr>Calibri</vt:lpstr>
      <vt:lpstr>Franklin Gothic Book</vt:lpstr>
      <vt:lpstr>Garamond</vt:lpstr>
      <vt:lpstr>Georgia Pro Semibold</vt:lpstr>
      <vt:lpstr>Helvetica Neue</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Alemu, Seble (cnd3ru)</dc:creator>
  <cp:lastModifiedBy>Alemu, Seble (cnd3ru)</cp:lastModifiedBy>
  <cp:revision>11</cp:revision>
  <dcterms:created xsi:type="dcterms:W3CDTF">2025-04-11T16:35:13Z</dcterms:created>
  <dcterms:modified xsi:type="dcterms:W3CDTF">2026-01-09T01:10:40Z</dcterms:modified>
</cp:coreProperties>
</file>

<file path=docProps/thumbnail.jpeg>
</file>